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107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159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966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74837"/>
          </a:xfrm>
        </p:spPr>
        <p:txBody>
          <a:bodyPr anchor="b">
            <a:normAutofit/>
          </a:bodyPr>
          <a:lstStyle>
            <a:lvl1pPr algn="ctr">
              <a:defRPr sz="5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9F7C-58A9-45B2-A918-885846AD9F1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0309-EA22-46EC-A8C7-90C844809B9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208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180" y="1539240"/>
            <a:ext cx="10740390" cy="4609465"/>
          </a:xfrm>
        </p:spPr>
        <p:txBody>
          <a:bodyPr/>
          <a:lstStyle>
            <a:lvl1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1pPr>
            <a:lvl2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2pPr>
            <a:lvl3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3pPr>
            <a:lvl4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4pPr>
            <a:lvl5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6900" y="64579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8200" y="6457950"/>
            <a:ext cx="2870200" cy="365125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747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8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66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222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37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48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638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270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61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C5D8A-E58A-4FB7-AA3C-F2127D78E778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BA06B-3C0D-440E-92BA-42BBE8A0D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75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09F7C-58A9-45B2-A918-885846AD9F1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0309-EA22-46EC-A8C7-90C844809B9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6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02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96900" y="64579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0" y="12185"/>
            <a:ext cx="12192000" cy="6848990"/>
            <a:chOff x="0" y="12185"/>
            <a:chExt cx="12192000" cy="6848990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2185"/>
              <a:ext cx="12191512" cy="682898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014" y="88582"/>
              <a:ext cx="1086636" cy="95026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8650" y="795070"/>
              <a:ext cx="9377539" cy="3120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457950"/>
              <a:ext cx="12192000" cy="403225"/>
            </a:xfrm>
            <a:prstGeom prst="rect">
              <a:avLst/>
            </a:prstGeom>
          </p:spPr>
        </p:pic>
      </p:grpSp>
      <p:sp>
        <p:nvSpPr>
          <p:cNvPr id="1028" name="Rectangle 6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605155" y="1692910"/>
            <a:ext cx="11040745" cy="4609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7" name="Rectangle 5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1748155" y="282575"/>
            <a:ext cx="8558530" cy="72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pic>
        <p:nvPicPr>
          <p:cNvPr id="23" name="图片 22" descr="WPS图片编辑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179685" y="6556056"/>
            <a:ext cx="1905000" cy="285115"/>
          </a:xfrm>
          <a:prstGeom prst="rect">
            <a:avLst/>
          </a:prstGeom>
        </p:spPr>
      </p:pic>
      <p:sp>
        <p:nvSpPr>
          <p:cNvPr id="9" name="灯片编号占位符 4"/>
          <p:cNvSpPr>
            <a:spLocks noGrp="1"/>
          </p:cNvSpPr>
          <p:nvPr userDrawn="1">
            <p:ph type="sldNum" sz="quarter" idx="4"/>
          </p:nvPr>
        </p:nvSpPr>
        <p:spPr>
          <a:xfrm>
            <a:off x="8610600" y="6476046"/>
            <a:ext cx="2743200" cy="365125"/>
          </a:xfr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第</a:t>
            </a:r>
            <a:fld id="{565CE74E-AB26-4998-AD42-012C4C1AD07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r>
              <a:rPr lang="zh-CN" altLang="en-US" dirty="0">
                <a:solidFill>
                  <a:srgbClr val="000000"/>
                </a:solidFill>
              </a:rPr>
              <a:t>页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374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第十章　企业价值评估</a:t>
            </a:r>
            <a:r>
              <a:rPr lang="en-US" altLang="zh-CN" dirty="0"/>
              <a:t>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7090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目</a:t>
            </a:r>
            <a:r>
              <a:rPr lang="en-US" altLang="zh-CN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 </a:t>
            </a:r>
            <a:r>
              <a:rPr lang="zh-CN" altLang="en-US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录  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content</a:t>
            </a:r>
            <a:endParaRPr lang="zh-CN" altLang="en-US" sz="3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26145" y="1929586"/>
            <a:ext cx="6390109" cy="1704525"/>
            <a:chOff x="1326145" y="1929586"/>
            <a:chExt cx="6390109" cy="1704525"/>
          </a:xfrm>
        </p:grpSpPr>
        <p:grpSp>
          <p:nvGrpSpPr>
            <p:cNvPr id="12" name="Group 4"/>
            <p:cNvGrpSpPr/>
            <p:nvPr/>
          </p:nvGrpSpPr>
          <p:grpSpPr bwMode="auto">
            <a:xfrm>
              <a:off x="1326145" y="1929586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第一</a:t>
                </a:r>
                <a:r>
                  <a:rPr lang="zh-CN" altLang="en-US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节　企业价值评估概述	</a:t>
                </a:r>
                <a:endParaRPr lang="zh-CN" altLang="zh-CN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8"/>
            <p:cNvGrpSpPr/>
            <p:nvPr/>
          </p:nvGrpSpPr>
          <p:grpSpPr bwMode="auto">
            <a:xfrm>
              <a:off x="1326145" y="2994779"/>
              <a:ext cx="6390109" cy="639332"/>
              <a:chOff x="0" y="0"/>
              <a:chExt cx="2982" cy="288"/>
            </a:xfrm>
          </p:grpSpPr>
          <p:sp>
            <p:nvSpPr>
              <p:cNvPr id="18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第二节　企业价值评估方法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6947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第一</a:t>
            </a:r>
            <a:r>
              <a:rPr lang="zh-CN" altLang="zh-CN" dirty="0"/>
              <a:t>节　企业价值评估概述</a:t>
            </a: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 err="1">
                <a:latin typeface="黑体" panose="02010609060101010101" charset="-122"/>
                <a:ea typeface="黑体" panose="02010609060101010101" charset="-122"/>
              </a:rPr>
              <a:t>一、企业价值评估的目的</a:t>
            </a:r>
            <a:endParaRPr lang="zh-CN" altLang="zh-CN" sz="26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价值评估可以用于投资分析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价值评估可以用于战略分析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价值评估可以用于以价值为基础的管理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3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859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第一</a:t>
            </a:r>
            <a:r>
              <a:rPr lang="zh-CN" altLang="zh-CN" dirty="0"/>
              <a:t>节　企业价值评估概述</a:t>
            </a: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 err="1">
                <a:latin typeface="黑体" panose="02010609060101010101" charset="-122"/>
                <a:ea typeface="黑体" panose="02010609060101010101" charset="-122"/>
              </a:rPr>
              <a:t>二、企业价值评估的对象</a:t>
            </a:r>
            <a:endParaRPr lang="zh-CN" altLang="zh-CN" sz="26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(一)</a:t>
            </a:r>
            <a:r>
              <a:rPr lang="en-US" altLang="zh-CN" sz="2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企业的整体价值</a:t>
            </a:r>
            <a:endParaRPr lang="zh-CN" altLang="zh-CN" sz="2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dirty="0"/>
              <a:t>1.</a:t>
            </a:r>
            <a:r>
              <a:rPr lang="zh-CN" altLang="zh-CN" dirty="0"/>
              <a:t>整体不是各部分的简单相加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整体价值来源于要素的结合方式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部分只有在整体中才能体现出其价值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(二)</a:t>
            </a:r>
            <a:r>
              <a:rPr lang="en-US" altLang="zh-CN" sz="2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企业的经济价值</a:t>
            </a:r>
            <a:endParaRPr lang="zh-CN" altLang="zh-CN" sz="2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dirty="0"/>
              <a:t>1.</a:t>
            </a:r>
            <a:r>
              <a:rPr lang="zh-CN" altLang="zh-CN" dirty="0"/>
              <a:t>会计价值与现时市场价值</a:t>
            </a:r>
          </a:p>
          <a:p>
            <a:r>
              <a:rPr lang="en-US" altLang="zh-CN" dirty="0"/>
              <a:t>2.区分现时市场价值与公平市场价值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459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第一</a:t>
            </a:r>
            <a:r>
              <a:rPr lang="zh-CN" altLang="zh-CN" dirty="0"/>
              <a:t>节　企业价值评估概述</a:t>
            </a: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(三)</a:t>
            </a:r>
            <a:r>
              <a:rPr lang="en-US" altLang="zh-CN" sz="22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企业整体经济价值的类别</a:t>
            </a:r>
            <a:endParaRPr lang="zh-CN" altLang="zh-CN" sz="2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dirty="0"/>
              <a:t>1.</a:t>
            </a:r>
            <a:r>
              <a:rPr lang="zh-CN" altLang="zh-CN" dirty="0"/>
              <a:t>实体价值与股权价值</a:t>
            </a:r>
            <a:r>
              <a:rPr lang="en-US" altLang="zh-CN" dirty="0"/>
              <a:t>(</a:t>
            </a:r>
            <a:r>
              <a:rPr lang="zh-CN" altLang="zh-CN" dirty="0"/>
              <a:t>按整体价值的对象划分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持续经营价值与清算价值</a:t>
            </a:r>
            <a:r>
              <a:rPr lang="en-US" altLang="zh-CN" dirty="0"/>
              <a:t>(</a:t>
            </a:r>
            <a:r>
              <a:rPr lang="zh-CN" altLang="zh-CN" dirty="0"/>
              <a:t>按整体价值的实现方式划分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3.</a:t>
            </a:r>
            <a:r>
              <a:rPr lang="zh-CN" altLang="zh-CN" dirty="0"/>
              <a:t>少数股权价值与控股权价值</a:t>
            </a:r>
            <a:r>
              <a:rPr lang="en-US" altLang="zh-CN" dirty="0"/>
              <a:t>(</a:t>
            </a:r>
            <a:r>
              <a:rPr lang="zh-CN" altLang="zh-CN" dirty="0"/>
              <a:t>按整体价值的实现前提划分</a:t>
            </a:r>
            <a:r>
              <a:rPr lang="en-US" altLang="zh-CN" dirty="0"/>
              <a:t>)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5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970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第二节　企业价值评估方法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一、现金流量折现模型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现金流量折现模型的基本思想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现金流量折现模型的预测流程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现金流量折现模型的参数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现金流量折现模型的种类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现金流量折现模型参数的估计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现金流量折现模型的应用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6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579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第二节　企业价值评估方法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二、相对价值评估模型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相对价值模型的原理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市盈率模型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市净率模型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市销率模型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相对价值模型的应用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模型选择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可比企业的选择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修正的市价比率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7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886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301</Words>
  <Application>Microsoft Office PowerPoint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GungsuhChe</vt:lpstr>
      <vt:lpstr>汉仪铁线黑-65简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1_自定义设计方案</vt:lpstr>
      <vt:lpstr>默认设计模板</vt:lpstr>
      <vt:lpstr>第十章　企业价值评估 </vt:lpstr>
      <vt:lpstr>目 录  content</vt:lpstr>
      <vt:lpstr>第一节　企业价值评估概述 </vt:lpstr>
      <vt:lpstr>第一节　企业价值评估概述 </vt:lpstr>
      <vt:lpstr>第一节　企业价值评估概述 </vt:lpstr>
      <vt:lpstr>第二节　企业价值评估方法</vt:lpstr>
      <vt:lpstr>第二节　企业价值评估方法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　企业价值评估 </dc:title>
  <dc:creator>s_cc@winning.com.cn</dc:creator>
  <cp:lastModifiedBy>s_cc@winning.com.cn</cp:lastModifiedBy>
  <cp:revision>1</cp:revision>
  <dcterms:created xsi:type="dcterms:W3CDTF">2024-03-15T14:03:18Z</dcterms:created>
  <dcterms:modified xsi:type="dcterms:W3CDTF">2024-03-15T14:32:53Z</dcterms:modified>
</cp:coreProperties>
</file>