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2849438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2566857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653325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7610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107564479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433435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371722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3495349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438744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2496033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3909174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1345613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4514AA-493D-4128-82F9-A17225A8C336}"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3906176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4514AA-493D-4128-82F9-A17225A8C336}"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491A56-79E0-49D4-8D1B-D650299919D5}" type="slidenum">
              <a:rPr lang="zh-CN" altLang="en-US" smtClean="0"/>
              <a:t>‹#›</a:t>
            </a:fld>
            <a:endParaRPr lang="zh-CN" altLang="en-US"/>
          </a:p>
        </p:txBody>
      </p:sp>
    </p:spTree>
    <p:extLst>
      <p:ext uri="{BB962C8B-B14F-4D97-AF65-F5344CB8AC3E}">
        <p14:creationId xmlns:p14="http://schemas.microsoft.com/office/powerpoint/2010/main" val="1563354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174498822"/>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370551106"/>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第八章　长期筹资管理</a:t>
            </a:r>
            <a:r>
              <a:rPr lang="en-US" altLang="zh-CN" dirty="0"/>
              <a:t>	</a:t>
            </a:r>
            <a:endParaRPr lang="zh-CN" altLang="en-US" dirty="0"/>
          </a:p>
        </p:txBody>
      </p:sp>
    </p:spTree>
    <p:extLst>
      <p:ext uri="{BB962C8B-B14F-4D97-AF65-F5344CB8AC3E}">
        <p14:creationId xmlns:p14="http://schemas.microsoft.com/office/powerpoint/2010/main" val="2962162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长期筹资方式</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附认股权证债券筹资</a:t>
            </a:r>
          </a:p>
          <a:p>
            <a:r>
              <a:rPr lang="en-US" altLang="zh-CN" dirty="0"/>
              <a:t>1. </a:t>
            </a:r>
            <a:r>
              <a:rPr lang="zh-CN" altLang="zh-CN" dirty="0"/>
              <a:t>认股权证的特征</a:t>
            </a:r>
          </a:p>
          <a:p>
            <a:r>
              <a:rPr lang="en-US" altLang="zh-CN" dirty="0"/>
              <a:t>2. </a:t>
            </a:r>
            <a:r>
              <a:rPr lang="zh-CN" altLang="zh-CN" dirty="0"/>
              <a:t>附认股权证债券筹资的优点和缺点</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可转换债券筹资</a:t>
            </a:r>
          </a:p>
          <a:p>
            <a:r>
              <a:rPr lang="en-US" altLang="zh-CN" dirty="0"/>
              <a:t>1. </a:t>
            </a:r>
            <a:r>
              <a:rPr lang="zh-CN" altLang="zh-CN" dirty="0"/>
              <a:t>可转换债券的主要条款</a:t>
            </a:r>
          </a:p>
          <a:p>
            <a:r>
              <a:rPr lang="en-US" altLang="zh-CN" dirty="0"/>
              <a:t>2. </a:t>
            </a:r>
            <a:r>
              <a:rPr lang="zh-CN" altLang="zh-CN" dirty="0"/>
              <a:t>可转换债券筹资的缺点</a:t>
            </a:r>
          </a:p>
          <a:p>
            <a:r>
              <a:rPr lang="en-US" altLang="zh-CN" dirty="0"/>
              <a:t>3. </a:t>
            </a:r>
            <a:r>
              <a:rPr lang="zh-CN" altLang="zh-CN" dirty="0"/>
              <a:t>可转换债券和附认股权证债券的区别</a:t>
            </a:r>
          </a:p>
          <a:p>
            <a:pPr marL="0" indent="0">
              <a:buNone/>
            </a:pPr>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201766537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长期筹资方式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四、租赁融资</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经营租赁</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融资租赁</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售后回租</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294853906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风险与杠杆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一、经营风险与经营杠杆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经营杠杆的概念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经营杠杆利润与经营杠杆风险</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经营杠杆的计量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经营风险与经营杠杆的关系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345574888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风险与杠杆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二、财务风险与财务杠杆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财务杠杆的概念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财务杠杆收益和财务杠杆风险</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财务杠杆的计量</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111994900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风险与杠杆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三、总风险与复合杠杆</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smtClean="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复合杠杆的概念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复合杠杆的计量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总风险与复合杠杆的关系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104412469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一、资本结构的概念</a:t>
            </a:r>
          </a:p>
          <a:p>
            <a:r>
              <a:rPr lang="zh-CN" altLang="zh-CN" dirty="0"/>
              <a:t>资本结构是指企业资本构成及其比率</a:t>
            </a:r>
            <a:r>
              <a:rPr lang="zh-CN" altLang="zh-CN" dirty="0" smtClean="0"/>
              <a:t>关系。</a:t>
            </a:r>
            <a:endParaRPr lang="en-US" altLang="zh-CN" dirty="0" smtClean="0"/>
          </a:p>
          <a:p>
            <a:r>
              <a:rPr lang="zh-CN" altLang="zh-CN" dirty="0" smtClean="0"/>
              <a:t>在</a:t>
            </a:r>
            <a:r>
              <a:rPr lang="zh-CN" altLang="zh-CN" dirty="0"/>
              <a:t>财务管理实践</a:t>
            </a:r>
            <a:r>
              <a:rPr lang="zh-CN" altLang="zh-CN" dirty="0" smtClean="0"/>
              <a:t>中</a:t>
            </a:r>
            <a:r>
              <a:rPr lang="en-US" altLang="zh-CN" dirty="0" smtClean="0"/>
              <a:t>,</a:t>
            </a:r>
            <a:r>
              <a:rPr lang="zh-CN" altLang="zh-CN" dirty="0"/>
              <a:t>资本结构有广义和</a:t>
            </a:r>
            <a:r>
              <a:rPr lang="zh-CN" altLang="zh-CN" dirty="0" smtClean="0"/>
              <a:t>狭义之分。广义</a:t>
            </a:r>
            <a:r>
              <a:rPr lang="zh-CN" altLang="zh-CN" dirty="0"/>
              <a:t>的资本结构是指企业权益资本和债务资本的构成及其比率</a:t>
            </a:r>
            <a:r>
              <a:rPr lang="zh-CN" altLang="zh-CN" dirty="0" smtClean="0"/>
              <a:t>关系</a:t>
            </a:r>
            <a:r>
              <a:rPr lang="en-US" altLang="zh-CN" dirty="0" smtClean="0"/>
              <a:t>,</a:t>
            </a:r>
            <a:r>
              <a:rPr lang="zh-CN" altLang="zh-CN" dirty="0"/>
              <a:t>不仅包括长期</a:t>
            </a:r>
            <a:r>
              <a:rPr lang="zh-CN" altLang="zh-CN" dirty="0" smtClean="0"/>
              <a:t>资本</a:t>
            </a:r>
            <a:r>
              <a:rPr lang="en-US" altLang="zh-CN" dirty="0" smtClean="0"/>
              <a:t>,</a:t>
            </a:r>
            <a:r>
              <a:rPr lang="zh-CN" altLang="zh-CN" dirty="0"/>
              <a:t>而且包括短期</a:t>
            </a:r>
            <a:r>
              <a:rPr lang="zh-CN" altLang="zh-CN" dirty="0" smtClean="0"/>
              <a:t>资本。</a:t>
            </a:r>
            <a:r>
              <a:rPr lang="zh-CN" altLang="zh-CN" dirty="0"/>
              <a:t>而狭义的资本结构是指长期资本的构成及其比率</a:t>
            </a:r>
            <a:r>
              <a:rPr lang="zh-CN" altLang="zh-CN" dirty="0" smtClean="0"/>
              <a:t>关系</a:t>
            </a:r>
            <a:r>
              <a:rPr lang="en-US" altLang="zh-CN" dirty="0" smtClean="0"/>
              <a:t>,</a:t>
            </a:r>
            <a:r>
              <a:rPr lang="zh-CN" altLang="zh-CN" dirty="0"/>
              <a:t>例如长期</a:t>
            </a:r>
            <a:r>
              <a:rPr lang="zh-CN" altLang="zh-CN" dirty="0" smtClean="0"/>
              <a:t>债务与</a:t>
            </a:r>
            <a:r>
              <a:rPr lang="zh-CN" altLang="zh-CN" dirty="0"/>
              <a:t>股东权益的构成及其比率关系。</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283299376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a:t>
            </a:r>
            <a:r>
              <a:rPr lang="en-US" altLang="zh-CN" sz="2600" b="1" dirty="0">
                <a:latin typeface="黑体" panose="02010609060101010101" charset="-122"/>
                <a:ea typeface="黑体" panose="02010609060101010101" charset="-122"/>
              </a:rPr>
              <a:t>MM</a:t>
            </a:r>
            <a:r>
              <a:rPr lang="zh-CN" altLang="zh-CN" sz="2600" b="1" dirty="0">
                <a:latin typeface="黑体" panose="02010609060101010101" charset="-122"/>
                <a:ea typeface="黑体" panose="02010609060101010101" charset="-122"/>
              </a:rPr>
              <a:t>理论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smtClean="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无</a:t>
            </a:r>
            <a:r>
              <a:rPr lang="zh-CN" altLang="zh-CN" sz="2200" b="1" dirty="0">
                <a:latin typeface="楷体" panose="02010609060101010101" pitchFamily="49" charset="-122"/>
                <a:ea typeface="楷体" panose="02010609060101010101" pitchFamily="49" charset="-122"/>
                <a:cs typeface="楷体" panose="02010609060101010101" pitchFamily="49" charset="-122"/>
              </a:rPr>
              <a:t>税的</a:t>
            </a:r>
            <a:r>
              <a:rPr lang="en-US" altLang="zh-CN" sz="2200" b="1" dirty="0">
                <a:latin typeface="楷体" panose="02010609060101010101" pitchFamily="49" charset="-122"/>
                <a:ea typeface="楷体" panose="02010609060101010101" pitchFamily="49" charset="-122"/>
                <a:cs typeface="楷体" panose="02010609060101010101" pitchFamily="49" charset="-122"/>
              </a:rPr>
              <a:t>MM</a:t>
            </a:r>
            <a:r>
              <a:rPr lang="zh-CN" altLang="zh-CN" sz="2200" b="1" dirty="0">
                <a:latin typeface="楷体" panose="02010609060101010101" pitchFamily="49" charset="-122"/>
                <a:ea typeface="楷体" panose="02010609060101010101" pitchFamily="49" charset="-122"/>
                <a:cs typeface="楷体" panose="02010609060101010101" pitchFamily="49" charset="-122"/>
              </a:rPr>
              <a:t>理论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7134" y="3008225"/>
            <a:ext cx="6410129" cy="2187959"/>
          </a:xfrm>
          <a:prstGeom prst="rect">
            <a:avLst/>
          </a:prstGeom>
        </p:spPr>
      </p:pic>
      <p:sp>
        <p:nvSpPr>
          <p:cNvPr id="7" name="矩形 6"/>
          <p:cNvSpPr/>
          <p:nvPr/>
        </p:nvSpPr>
        <p:spPr>
          <a:xfrm>
            <a:off x="1545418" y="5483830"/>
            <a:ext cx="8035309" cy="302840"/>
          </a:xfrm>
          <a:prstGeom prst="rect">
            <a:avLst/>
          </a:prstGeom>
        </p:spPr>
        <p:txBody>
          <a:bodyPr wrap="square">
            <a:spAutoFit/>
          </a:bodyPr>
          <a:lstStyle/>
          <a:p>
            <a:pPr marL="1478280" eaLnBrk="0">
              <a:lnSpc>
                <a:spcPct val="76000"/>
              </a:lnSpc>
              <a:spcBef>
                <a:spcPts val="830"/>
              </a:spcBef>
            </a:pPr>
            <a:r>
              <a:rPr lang="zh-CN" altLang="zh-CN" spc="70" dirty="0">
                <a:solidFill>
                  <a:srgbClr val="000000"/>
                </a:solidFill>
                <a:latin typeface="宋体"/>
                <a:cs typeface="黑体" panose="02010609060101010101" pitchFamily="49" charset="-122"/>
              </a:rPr>
              <a:t>图</a:t>
            </a:r>
            <a:r>
              <a:rPr lang="zh-CN" altLang="zh-CN" spc="-165" dirty="0">
                <a:solidFill>
                  <a:srgbClr val="000000"/>
                </a:solidFill>
                <a:latin typeface="宋体"/>
                <a:cs typeface="黑体" panose="02010609060101010101" pitchFamily="49" charset="-122"/>
              </a:rPr>
              <a:t> </a:t>
            </a:r>
            <a:r>
              <a:rPr lang="en-US" altLang="zh-CN" spc="70" dirty="0">
                <a:solidFill>
                  <a:srgbClr val="000000"/>
                </a:solidFill>
                <a:latin typeface="宋体"/>
                <a:cs typeface="微软雅黑" panose="020B0503020204020204" pitchFamily="34" charset="-122"/>
              </a:rPr>
              <a:t>8-2</a:t>
            </a:r>
            <a:r>
              <a:rPr lang="en-US" altLang="zh-CN" spc="120" dirty="0">
                <a:solidFill>
                  <a:srgbClr val="000000"/>
                </a:solidFill>
                <a:latin typeface="宋体"/>
                <a:cs typeface="微软雅黑" panose="020B0503020204020204" pitchFamily="34" charset="-122"/>
              </a:rPr>
              <a:t>  </a:t>
            </a:r>
            <a:r>
              <a:rPr lang="zh-CN" altLang="zh-CN" spc="70" dirty="0">
                <a:solidFill>
                  <a:srgbClr val="000000"/>
                </a:solidFill>
                <a:latin typeface="宋体"/>
                <a:cs typeface="黑体" panose="02010609060101010101" pitchFamily="49" charset="-122"/>
              </a:rPr>
              <a:t>无企业所得税情况</a:t>
            </a:r>
            <a:r>
              <a:rPr lang="zh-CN" altLang="zh-CN" spc="70" dirty="0">
                <a:solidFill>
                  <a:srgbClr val="000000"/>
                </a:solidFill>
                <a:latin typeface="宋体"/>
                <a:cs typeface="黑体" panose="02010609060101010101" pitchFamily="49" charset="-122"/>
              </a:rPr>
              <a:t>下</a:t>
            </a:r>
            <a:r>
              <a:rPr lang="en-US" altLang="zh-CN" dirty="0">
                <a:solidFill>
                  <a:srgbClr val="000000"/>
                </a:solidFill>
                <a:latin typeface="宋体"/>
                <a:cs typeface="微软雅黑" panose="020B0503020204020204" pitchFamily="34" charset="-122"/>
              </a:rPr>
              <a:t>MM</a:t>
            </a:r>
            <a:r>
              <a:rPr lang="zh-CN" altLang="zh-CN" spc="70" dirty="0">
                <a:solidFill>
                  <a:srgbClr val="000000"/>
                </a:solidFill>
                <a:latin typeface="宋体"/>
                <a:cs typeface="黑体" panose="02010609060101010101" pitchFamily="49" charset="-122"/>
              </a:rPr>
              <a:t>理论的命题一和命</a:t>
            </a:r>
            <a:r>
              <a:rPr lang="zh-CN" altLang="zh-CN" spc="65" dirty="0">
                <a:solidFill>
                  <a:srgbClr val="000000"/>
                </a:solidFill>
                <a:latin typeface="宋体"/>
                <a:cs typeface="黑体" panose="02010609060101010101" pitchFamily="49" charset="-122"/>
              </a:rPr>
              <a:t>题二</a:t>
            </a:r>
            <a:endParaRPr lang="zh-CN" altLang="zh-CN" sz="2000" dirty="0">
              <a:solidFill>
                <a:srgbClr val="000000"/>
              </a:solidFill>
              <a:latin typeface="宋体"/>
              <a:cs typeface="微软雅黑" panose="020B0503020204020204" pitchFamily="34" charset="-122"/>
            </a:endParaRPr>
          </a:p>
        </p:txBody>
      </p:sp>
    </p:spTree>
    <p:extLst>
      <p:ext uri="{BB962C8B-B14F-4D97-AF65-F5344CB8AC3E}">
        <p14:creationId xmlns:p14="http://schemas.microsoft.com/office/powerpoint/2010/main" val="73490292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有税</a:t>
            </a:r>
            <a:r>
              <a:rPr lang="zh-CN" altLang="zh-CN" sz="2200" b="1" dirty="0">
                <a:latin typeface="楷体" panose="02010609060101010101" pitchFamily="49" charset="-122"/>
                <a:ea typeface="楷体" panose="02010609060101010101" pitchFamily="49" charset="-122"/>
                <a:cs typeface="楷体" panose="02010609060101010101" pitchFamily="49" charset="-122"/>
              </a:rPr>
              <a:t>的</a:t>
            </a:r>
            <a:r>
              <a:rPr lang="en-US" altLang="zh-CN" sz="2200" b="1" dirty="0">
                <a:latin typeface="楷体" panose="02010609060101010101" pitchFamily="49" charset="-122"/>
                <a:ea typeface="楷体" panose="02010609060101010101" pitchFamily="49" charset="-122"/>
                <a:cs typeface="楷体" panose="02010609060101010101" pitchFamily="49" charset="-122"/>
              </a:rPr>
              <a:t>MM</a:t>
            </a:r>
            <a:r>
              <a:rPr lang="zh-CN" altLang="zh-CN" sz="2200" b="1" dirty="0">
                <a:latin typeface="楷体" panose="02010609060101010101" pitchFamily="49" charset="-122"/>
                <a:ea typeface="楷体" panose="02010609060101010101" pitchFamily="49" charset="-122"/>
                <a:cs typeface="楷体" panose="02010609060101010101" pitchFamily="49" charset="-122"/>
              </a:rPr>
              <a:t>理论</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8500" y="2680636"/>
            <a:ext cx="6682294" cy="2340009"/>
          </a:xfrm>
          <a:prstGeom prst="rect">
            <a:avLst/>
          </a:prstGeom>
        </p:spPr>
      </p:pic>
      <p:sp>
        <p:nvSpPr>
          <p:cNvPr id="7" name="矩形 6"/>
          <p:cNvSpPr/>
          <p:nvPr/>
        </p:nvSpPr>
        <p:spPr>
          <a:xfrm>
            <a:off x="1164608" y="5284170"/>
            <a:ext cx="8907439" cy="302840"/>
          </a:xfrm>
          <a:prstGeom prst="rect">
            <a:avLst/>
          </a:prstGeom>
        </p:spPr>
        <p:txBody>
          <a:bodyPr wrap="square">
            <a:spAutoFit/>
          </a:bodyPr>
          <a:lstStyle/>
          <a:p>
            <a:pPr marL="1153160" eaLnBrk="0">
              <a:lnSpc>
                <a:spcPct val="76000"/>
              </a:lnSpc>
              <a:spcBef>
                <a:spcPts val="820"/>
              </a:spcBef>
            </a:pPr>
            <a:r>
              <a:rPr lang="zh-CN" altLang="zh-CN" spc="65" dirty="0">
                <a:solidFill>
                  <a:srgbClr val="000000"/>
                </a:solidFill>
                <a:latin typeface="宋体"/>
                <a:cs typeface="黑体" panose="02010609060101010101" pitchFamily="49" charset="-122"/>
              </a:rPr>
              <a:t>图</a:t>
            </a:r>
            <a:r>
              <a:rPr lang="zh-CN" altLang="zh-CN" spc="-95" dirty="0">
                <a:solidFill>
                  <a:srgbClr val="000000"/>
                </a:solidFill>
                <a:latin typeface="宋体"/>
                <a:cs typeface="黑体" panose="02010609060101010101" pitchFamily="49" charset="-122"/>
              </a:rPr>
              <a:t> </a:t>
            </a:r>
            <a:r>
              <a:rPr lang="en-US" altLang="zh-CN" spc="65" dirty="0">
                <a:solidFill>
                  <a:srgbClr val="000000"/>
                </a:solidFill>
                <a:latin typeface="宋体"/>
                <a:cs typeface="微软雅黑" panose="020B0503020204020204" pitchFamily="34" charset="-122"/>
              </a:rPr>
              <a:t>8-3</a:t>
            </a:r>
            <a:r>
              <a:rPr lang="en-US" altLang="zh-CN" spc="5" dirty="0">
                <a:solidFill>
                  <a:srgbClr val="000000"/>
                </a:solidFill>
                <a:latin typeface="宋体"/>
                <a:cs typeface="微软雅黑" panose="020B0503020204020204" pitchFamily="34" charset="-122"/>
              </a:rPr>
              <a:t>   </a:t>
            </a:r>
            <a:r>
              <a:rPr lang="zh-CN" altLang="zh-CN" spc="65" dirty="0">
                <a:solidFill>
                  <a:srgbClr val="000000"/>
                </a:solidFill>
                <a:latin typeface="宋体"/>
                <a:cs typeface="黑体" panose="02010609060101010101" pitchFamily="49" charset="-122"/>
              </a:rPr>
              <a:t>考虑企业所得税情况</a:t>
            </a:r>
            <a:r>
              <a:rPr lang="zh-CN" altLang="zh-CN" spc="65" dirty="0">
                <a:solidFill>
                  <a:srgbClr val="000000"/>
                </a:solidFill>
                <a:latin typeface="宋体"/>
                <a:cs typeface="黑体" panose="02010609060101010101" pitchFamily="49" charset="-122"/>
              </a:rPr>
              <a:t>下</a:t>
            </a:r>
            <a:r>
              <a:rPr lang="en-US" altLang="zh-CN" dirty="0">
                <a:solidFill>
                  <a:srgbClr val="000000"/>
                </a:solidFill>
                <a:latin typeface="宋体"/>
                <a:cs typeface="微软雅黑" panose="020B0503020204020204" pitchFamily="34" charset="-122"/>
              </a:rPr>
              <a:t>MM</a:t>
            </a:r>
            <a:r>
              <a:rPr lang="zh-CN" altLang="zh-CN" spc="65" dirty="0">
                <a:solidFill>
                  <a:srgbClr val="000000"/>
                </a:solidFill>
                <a:latin typeface="宋体"/>
                <a:cs typeface="黑体" panose="02010609060101010101" pitchFamily="49" charset="-122"/>
              </a:rPr>
              <a:t>理论的命题一和命题二</a:t>
            </a:r>
            <a:endParaRPr lang="zh-CN" altLang="zh-CN" sz="2000" dirty="0">
              <a:solidFill>
                <a:srgbClr val="000000"/>
              </a:solidFill>
              <a:latin typeface="宋体"/>
              <a:cs typeface="微软雅黑" panose="020B0503020204020204" pitchFamily="34" charset="-122"/>
            </a:endParaRPr>
          </a:p>
        </p:txBody>
      </p:sp>
    </p:spTree>
    <p:extLst>
      <p:ext uri="{BB962C8B-B14F-4D97-AF65-F5344CB8AC3E}">
        <p14:creationId xmlns:p14="http://schemas.microsoft.com/office/powerpoint/2010/main" val="221640434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三、权衡理论</a:t>
            </a:r>
          </a:p>
          <a:p>
            <a:r>
              <a:rPr lang="zh-CN" altLang="zh-CN" dirty="0"/>
              <a:t>权衡理论是罗比切克</a:t>
            </a:r>
            <a:r>
              <a:rPr lang="en-US" altLang="zh-CN" dirty="0"/>
              <a:t>(</a:t>
            </a:r>
            <a:r>
              <a:rPr lang="en-US" altLang="zh-CN" dirty="0" err="1"/>
              <a:t>Robichek</a:t>
            </a:r>
            <a:r>
              <a:rPr lang="en-US" altLang="zh-CN" dirty="0"/>
              <a:t>)</a:t>
            </a:r>
            <a:r>
              <a:rPr lang="zh-CN" altLang="zh-CN" dirty="0"/>
              <a:t>和梅耶斯</a:t>
            </a:r>
            <a:r>
              <a:rPr lang="en-US" altLang="zh-CN" dirty="0"/>
              <a:t>(Myers)</a:t>
            </a:r>
            <a:r>
              <a:rPr lang="zh-CN" altLang="zh-CN" dirty="0"/>
              <a:t>在</a:t>
            </a:r>
            <a:r>
              <a:rPr lang="en-US" altLang="zh-CN" dirty="0"/>
              <a:t>20</a:t>
            </a:r>
            <a:r>
              <a:rPr lang="zh-CN" altLang="zh-CN" dirty="0"/>
              <a:t>世纪</a:t>
            </a:r>
            <a:r>
              <a:rPr lang="en-US" altLang="zh-CN" dirty="0"/>
              <a:t>70</a:t>
            </a:r>
            <a:r>
              <a:rPr lang="zh-CN" altLang="zh-CN" dirty="0"/>
              <a:t>年代提出的理论。权衡理论认为</a:t>
            </a:r>
            <a:r>
              <a:rPr lang="en-US" altLang="zh-CN" dirty="0"/>
              <a:t>,</a:t>
            </a:r>
            <a:r>
              <a:rPr lang="zh-CN" altLang="zh-CN" dirty="0"/>
              <a:t>当负债较低时</a:t>
            </a:r>
            <a:r>
              <a:rPr lang="en-US" altLang="zh-CN" dirty="0"/>
              <a:t>,</a:t>
            </a:r>
            <a:r>
              <a:rPr lang="zh-CN" altLang="zh-CN" dirty="0"/>
              <a:t>随着负债程度的提升</a:t>
            </a:r>
            <a:r>
              <a:rPr lang="en-US" altLang="zh-CN" dirty="0"/>
              <a:t>,</a:t>
            </a:r>
            <a:r>
              <a:rPr lang="zh-CN" altLang="zh-CN" dirty="0"/>
              <a:t>企业的价值会因负债的抵税效应而增加</a:t>
            </a:r>
            <a:r>
              <a:rPr lang="en-US" altLang="zh-CN" dirty="0"/>
              <a:t>;</a:t>
            </a:r>
            <a:r>
              <a:rPr lang="zh-CN" altLang="zh-CN" dirty="0"/>
              <a:t>当负债程度上升到一定程度时</a:t>
            </a:r>
            <a:r>
              <a:rPr lang="en-US" altLang="zh-CN" dirty="0"/>
              <a:t>,</a:t>
            </a:r>
            <a:r>
              <a:rPr lang="zh-CN" altLang="zh-CN" dirty="0"/>
              <a:t>企业的破产成本以及代理成本会抵销抵税效应所带来的收益。代理成本主要包括股权代理成本和债权代理成本</a:t>
            </a:r>
            <a:r>
              <a:rPr lang="zh-CN" altLang="zh-CN" dirty="0" smtClean="0"/>
              <a:t>。</a:t>
            </a:r>
            <a:endParaRPr lang="en-US" altLang="zh-CN" dirty="0" smtClean="0"/>
          </a:p>
          <a:p>
            <a:r>
              <a:rPr lang="zh-CN" altLang="zh-CN" dirty="0"/>
              <a:t>权衡理论的表达式说明</a:t>
            </a:r>
            <a:r>
              <a:rPr lang="en-US" altLang="zh-CN" dirty="0"/>
              <a:t>:</a:t>
            </a:r>
            <a:r>
              <a:rPr lang="zh-CN" altLang="zh-CN" dirty="0"/>
              <a:t>随着负债率的增加</a:t>
            </a:r>
            <a:r>
              <a:rPr lang="en-US" altLang="zh-CN" dirty="0"/>
              <a:t>,</a:t>
            </a:r>
            <a:r>
              <a:rPr lang="zh-CN" altLang="zh-CN" dirty="0"/>
              <a:t>利息抵税的效果和财务困境成本增加</a:t>
            </a:r>
            <a:r>
              <a:rPr lang="en-US" altLang="zh-CN" dirty="0"/>
              <a:t>,</a:t>
            </a:r>
            <a:r>
              <a:rPr lang="zh-CN" altLang="zh-CN" dirty="0"/>
              <a:t>而企业价值随着负债率的增加先增加后下降。因此</a:t>
            </a:r>
            <a:r>
              <a:rPr lang="en-US" altLang="zh-CN" dirty="0"/>
              <a:t>,</a:t>
            </a:r>
            <a:r>
              <a:rPr lang="zh-CN" altLang="zh-CN" dirty="0"/>
              <a:t>最佳资本结构是一种平衡利息抵税的影响和财务困境成本的结构。如果利息抵税效应的现值增加等于财务困境成本现值增加</a:t>
            </a:r>
            <a:r>
              <a:rPr lang="en-US" altLang="zh-CN" dirty="0"/>
              <a:t>,</a:t>
            </a:r>
            <a:r>
              <a:rPr lang="zh-CN" altLang="zh-CN" dirty="0"/>
              <a:t>则企业价值将达到最大值</a:t>
            </a:r>
            <a:r>
              <a:rPr lang="en-US" altLang="zh-CN" dirty="0"/>
              <a:t>,</a:t>
            </a:r>
            <a:r>
              <a:rPr lang="zh-CN" altLang="zh-CN" dirty="0"/>
              <a:t>资本成本也将达到最小值</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313331300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四、代理理论</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过度投资问题</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投资不足问题</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债务的代理收益</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19</a:t>
            </a:fld>
            <a:endParaRPr lang="zh-CN" altLang="en-US" dirty="0">
              <a:solidFill>
                <a:srgbClr val="000000"/>
              </a:solidFill>
            </a:endParaRPr>
          </a:p>
        </p:txBody>
      </p:sp>
    </p:spTree>
    <p:extLst>
      <p:ext uri="{BB962C8B-B14F-4D97-AF65-F5344CB8AC3E}">
        <p14:creationId xmlns:p14="http://schemas.microsoft.com/office/powerpoint/2010/main" val="36654623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3" name="组合 2"/>
          <p:cNvGrpSpPr/>
          <p:nvPr/>
        </p:nvGrpSpPr>
        <p:grpSpPr>
          <a:xfrm>
            <a:off x="1554745" y="1408886"/>
            <a:ext cx="6397421" cy="4664444"/>
            <a:chOff x="1326145" y="1434286"/>
            <a:chExt cx="6397421" cy="4664444"/>
          </a:xfrm>
        </p:grpSpPr>
        <p:grpSp>
          <p:nvGrpSpPr>
            <p:cNvPr id="12" name="Group 4"/>
            <p:cNvGrpSpPr/>
            <p:nvPr/>
          </p:nvGrpSpPr>
          <p:grpSpPr bwMode="auto">
            <a:xfrm>
              <a:off x="1326145" y="1434286"/>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长期筹资概述</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1326145" y="2270879"/>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长期筹资方式</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1326145" y="3074448"/>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风险与杠杆</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8" name="Group 4"/>
            <p:cNvGrpSpPr/>
            <p:nvPr/>
          </p:nvGrpSpPr>
          <p:grpSpPr bwMode="auto">
            <a:xfrm>
              <a:off x="1326145" y="3869983"/>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第四节　资本结构理论</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24" name="Group 8"/>
            <p:cNvGrpSpPr/>
            <p:nvPr/>
          </p:nvGrpSpPr>
          <p:grpSpPr bwMode="auto">
            <a:xfrm>
              <a:off x="1333457" y="4655829"/>
              <a:ext cx="6390109" cy="639332"/>
              <a:chOff x="0" y="0"/>
              <a:chExt cx="2982" cy="288"/>
            </a:xfrm>
          </p:grpSpPr>
          <p:sp>
            <p:nvSpPr>
              <p:cNvPr id="25"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第五节　资本成本</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7"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28" name="Group 12"/>
            <p:cNvGrpSpPr/>
            <p:nvPr/>
          </p:nvGrpSpPr>
          <p:grpSpPr bwMode="auto">
            <a:xfrm>
              <a:off x="1333457" y="5459398"/>
              <a:ext cx="6390109" cy="639332"/>
              <a:chOff x="0" y="0"/>
              <a:chExt cx="2982" cy="288"/>
            </a:xfrm>
          </p:grpSpPr>
          <p:sp>
            <p:nvSpPr>
              <p:cNvPr id="2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30"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第六节　资本结构决策分析</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3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3546576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资本结构理论</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err="1">
                <a:latin typeface="黑体" panose="02010609060101010101" charset="-122"/>
                <a:ea typeface="黑体" panose="02010609060101010101" charset="-122"/>
              </a:rPr>
              <a:t>五、优序融资理论</a:t>
            </a:r>
            <a:endParaRPr lang="zh-CN" altLang="zh-CN" sz="2600" b="1" dirty="0">
              <a:latin typeface="黑体" panose="02010609060101010101" charset="-122"/>
              <a:ea typeface="黑体" panose="02010609060101010101" charset="-122"/>
            </a:endParaRPr>
          </a:p>
          <a:p>
            <a:r>
              <a:rPr lang="zh-CN" altLang="zh-CN" dirty="0"/>
              <a:t>解决企业融资需求的主要途径有四种</a:t>
            </a:r>
            <a:r>
              <a:rPr lang="en-US" altLang="zh-CN" dirty="0"/>
              <a:t>:</a:t>
            </a:r>
            <a:r>
              <a:rPr lang="zh-CN" altLang="zh-CN" dirty="0"/>
              <a:t>出售可支配金融资产、使用留存收益、债务融资和股权融资。出售可供出售金融资产和留存收益是一种内部融资方式</a:t>
            </a:r>
            <a:r>
              <a:rPr lang="en-US" altLang="zh-CN" dirty="0"/>
              <a:t>,</a:t>
            </a:r>
            <a:r>
              <a:rPr lang="zh-CN" altLang="zh-CN" dirty="0"/>
              <a:t>而债务融资和股权融资通常是外部融资方式。</a:t>
            </a:r>
          </a:p>
          <a:p>
            <a:r>
              <a:rPr lang="en-US" altLang="zh-CN" dirty="0"/>
              <a:t>1984</a:t>
            </a:r>
            <a:r>
              <a:rPr lang="zh-CN" altLang="zh-CN" dirty="0"/>
              <a:t>年梅耶斯和梅吉拉夫</a:t>
            </a:r>
            <a:r>
              <a:rPr lang="en-US" altLang="zh-CN" dirty="0"/>
              <a:t>(</a:t>
            </a:r>
            <a:r>
              <a:rPr lang="en-US" altLang="zh-CN" dirty="0" err="1"/>
              <a:t>Majluf</a:t>
            </a:r>
            <a:r>
              <a:rPr lang="en-US" altLang="zh-CN" dirty="0"/>
              <a:t>)</a:t>
            </a:r>
            <a:r>
              <a:rPr lang="zh-CN" altLang="zh-CN" dirty="0"/>
              <a:t>提出了优序融资的基本理论。由于企业使用权与决策权分离</a:t>
            </a:r>
            <a:r>
              <a:rPr lang="en-US" altLang="zh-CN" dirty="0"/>
              <a:t>,</a:t>
            </a:r>
            <a:r>
              <a:rPr lang="zh-CN" altLang="zh-CN" dirty="0"/>
              <a:t>相比于外部的投资者</a:t>
            </a:r>
            <a:r>
              <a:rPr lang="en-US" altLang="zh-CN" dirty="0"/>
              <a:t>,</a:t>
            </a:r>
            <a:r>
              <a:rPr lang="zh-CN" altLang="zh-CN" dirty="0"/>
              <a:t>企业内部员工对企业的具体经营情况和决策有更好的把握。优序融资基本理论认为</a:t>
            </a:r>
            <a:r>
              <a:rPr lang="en-US" altLang="zh-CN" dirty="0"/>
              <a:t>,</a:t>
            </a:r>
            <a:r>
              <a:rPr lang="zh-CN" altLang="zh-CN" dirty="0"/>
              <a:t>当企业需要筹资时</a:t>
            </a:r>
            <a:r>
              <a:rPr lang="en-US" altLang="zh-CN" dirty="0"/>
              <a:t>,</a:t>
            </a:r>
            <a:r>
              <a:rPr lang="zh-CN" altLang="zh-CN" dirty="0"/>
              <a:t>首先考虑从企业的内部获得资金</a:t>
            </a:r>
            <a:r>
              <a:rPr lang="en-US" altLang="zh-CN" dirty="0"/>
              <a:t>,</a:t>
            </a:r>
            <a:r>
              <a:rPr lang="zh-CN" altLang="zh-CN" dirty="0"/>
              <a:t>然后考虑债务融资</a:t>
            </a:r>
            <a:r>
              <a:rPr lang="en-US" altLang="zh-CN" dirty="0"/>
              <a:t>,</a:t>
            </a:r>
            <a:r>
              <a:rPr lang="zh-CN" altLang="zh-CN" dirty="0"/>
              <a:t>最后才考虑股权融资。</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20</a:t>
            </a:fld>
            <a:endParaRPr lang="zh-CN" altLang="en-US" dirty="0">
              <a:solidFill>
                <a:srgbClr val="000000"/>
              </a:solidFill>
            </a:endParaRPr>
          </a:p>
        </p:txBody>
      </p:sp>
    </p:spTree>
    <p:extLst>
      <p:ext uri="{BB962C8B-B14F-4D97-AF65-F5344CB8AC3E}">
        <p14:creationId xmlns:p14="http://schemas.microsoft.com/office/powerpoint/2010/main" val="169318399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一、资本成本概念、类型与影响因素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资本成本概念</a:t>
            </a:r>
          </a:p>
          <a:p>
            <a:r>
              <a:rPr lang="zh-CN" altLang="zh-CN" dirty="0"/>
              <a:t>一般来说</a:t>
            </a:r>
            <a:r>
              <a:rPr lang="en-US" altLang="zh-CN" dirty="0"/>
              <a:t>,</a:t>
            </a:r>
            <a:r>
              <a:rPr lang="zh-CN" altLang="zh-CN" dirty="0"/>
              <a:t>资本成本是放弃的其他投资可获得的收益</a:t>
            </a:r>
            <a:r>
              <a:rPr lang="en-US" altLang="zh-CN" dirty="0"/>
              <a:t>,</a:t>
            </a:r>
            <a:r>
              <a:rPr lang="zh-CN" altLang="zh-CN" dirty="0"/>
              <a:t>因此它是一种机会成本</a:t>
            </a:r>
            <a:r>
              <a:rPr lang="en-US" altLang="zh-CN" dirty="0"/>
              <a:t>,</a:t>
            </a:r>
            <a:r>
              <a:rPr lang="zh-CN" altLang="zh-CN" dirty="0"/>
              <a:t>不限于实际支付的成本</a:t>
            </a:r>
            <a:r>
              <a:rPr lang="en-US" altLang="zh-CN" dirty="0"/>
              <a:t>,</a:t>
            </a:r>
            <a:r>
              <a:rPr lang="zh-CN" altLang="zh-CN" dirty="0"/>
              <a:t>是将资本用于本项目投资时</a:t>
            </a:r>
            <a:r>
              <a:rPr lang="en-US" altLang="zh-CN" dirty="0"/>
              <a:t>,</a:t>
            </a:r>
            <a:r>
              <a:rPr lang="zh-CN" altLang="zh-CN" dirty="0"/>
              <a:t>所放弃的其他投资机会的收益。</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资本成本类型</a:t>
            </a:r>
          </a:p>
          <a:p>
            <a:r>
              <a:rPr lang="en-US" altLang="zh-CN" dirty="0"/>
              <a:t>1.</a:t>
            </a:r>
            <a:r>
              <a:rPr lang="zh-CN" altLang="zh-CN" dirty="0"/>
              <a:t>项目资本成本</a:t>
            </a:r>
          </a:p>
          <a:p>
            <a:r>
              <a:rPr lang="en-US" altLang="zh-CN" dirty="0"/>
              <a:t>2.</a:t>
            </a:r>
            <a:r>
              <a:rPr lang="zh-CN" altLang="zh-CN" dirty="0"/>
              <a:t>公司资本成本</a:t>
            </a:r>
          </a:p>
          <a:p>
            <a:r>
              <a:rPr lang="en-US" altLang="zh-CN" dirty="0"/>
              <a:t>3.</a:t>
            </a:r>
            <a:r>
              <a:rPr lang="zh-CN" altLang="zh-CN" dirty="0"/>
              <a:t>要素资本成本</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21</a:t>
            </a:fld>
            <a:endParaRPr lang="zh-CN" altLang="en-US" dirty="0">
              <a:solidFill>
                <a:srgbClr val="000000"/>
              </a:solidFill>
            </a:endParaRPr>
          </a:p>
        </p:txBody>
      </p:sp>
    </p:spTree>
    <p:extLst>
      <p:ext uri="{BB962C8B-B14F-4D97-AF65-F5344CB8AC3E}">
        <p14:creationId xmlns:p14="http://schemas.microsoft.com/office/powerpoint/2010/main" val="69776994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资本成本</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资本成本的影响因素</a:t>
            </a:r>
          </a:p>
          <a:p>
            <a:r>
              <a:rPr lang="en-US" altLang="zh-CN" dirty="0"/>
              <a:t>1.</a:t>
            </a:r>
            <a:r>
              <a:rPr lang="zh-CN" altLang="zh-CN" dirty="0"/>
              <a:t>外部因素</a:t>
            </a:r>
          </a:p>
          <a:p>
            <a:r>
              <a:rPr lang="en-US" altLang="zh-CN" dirty="0"/>
              <a:t>(1)</a:t>
            </a:r>
            <a:r>
              <a:rPr lang="zh-CN" altLang="zh-CN" dirty="0"/>
              <a:t>利率</a:t>
            </a:r>
          </a:p>
          <a:p>
            <a:r>
              <a:rPr lang="en-US" altLang="zh-CN" dirty="0"/>
              <a:t>(2)</a:t>
            </a:r>
            <a:r>
              <a:rPr lang="zh-CN" altLang="zh-CN" dirty="0"/>
              <a:t>市场风险溢价</a:t>
            </a:r>
          </a:p>
          <a:p>
            <a:r>
              <a:rPr lang="en-US" altLang="zh-CN" dirty="0"/>
              <a:t>(3)</a:t>
            </a:r>
            <a:r>
              <a:rPr lang="zh-CN" altLang="zh-CN" dirty="0"/>
              <a:t>税率</a:t>
            </a:r>
          </a:p>
          <a:p>
            <a:r>
              <a:rPr lang="en-US" altLang="zh-CN" dirty="0"/>
              <a:t>2.</a:t>
            </a:r>
            <a:r>
              <a:rPr lang="zh-CN" altLang="zh-CN" dirty="0"/>
              <a:t>内部因素</a:t>
            </a:r>
          </a:p>
          <a:p>
            <a:r>
              <a:rPr lang="en-US" altLang="zh-CN" dirty="0"/>
              <a:t>(1)</a:t>
            </a:r>
            <a:r>
              <a:rPr lang="zh-CN" altLang="zh-CN" dirty="0"/>
              <a:t>资本结构</a:t>
            </a:r>
          </a:p>
          <a:p>
            <a:r>
              <a:rPr lang="en-US" altLang="zh-CN" dirty="0"/>
              <a:t>(2)</a:t>
            </a:r>
            <a:r>
              <a:rPr lang="zh-CN" altLang="zh-CN" dirty="0"/>
              <a:t>投资决策</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22</a:t>
            </a:fld>
            <a:endParaRPr lang="zh-CN" altLang="en-US" dirty="0">
              <a:solidFill>
                <a:srgbClr val="000000"/>
              </a:solidFill>
            </a:endParaRPr>
          </a:p>
        </p:txBody>
      </p:sp>
    </p:spTree>
    <p:extLst>
      <p:ext uri="{BB962C8B-B14F-4D97-AF65-F5344CB8AC3E}">
        <p14:creationId xmlns:p14="http://schemas.microsoft.com/office/powerpoint/2010/main" val="149164957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二、要素资本成本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长期借款的资本成本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长期债券的资本成本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优先股资本成本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普通股资本成本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留存收益的资本成本</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23</a:t>
            </a:fld>
            <a:endParaRPr lang="zh-CN" altLang="en-US" dirty="0">
              <a:solidFill>
                <a:srgbClr val="000000"/>
              </a:solidFill>
            </a:endParaRPr>
          </a:p>
        </p:txBody>
      </p:sp>
    </p:spTree>
    <p:extLst>
      <p:ext uri="{BB962C8B-B14F-4D97-AF65-F5344CB8AC3E}">
        <p14:creationId xmlns:p14="http://schemas.microsoft.com/office/powerpoint/2010/main" val="3174960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三、加权平均资本成本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价值基础</a:t>
            </a:r>
          </a:p>
          <a:p>
            <a:r>
              <a:rPr lang="en-US" altLang="zh-CN" dirty="0"/>
              <a:t>1.</a:t>
            </a:r>
            <a:r>
              <a:rPr lang="zh-CN" altLang="zh-CN" dirty="0"/>
              <a:t>账面价值基础</a:t>
            </a:r>
          </a:p>
          <a:p>
            <a:r>
              <a:rPr lang="en-US" altLang="zh-CN" dirty="0"/>
              <a:t>2.</a:t>
            </a:r>
            <a:r>
              <a:rPr lang="zh-CN" altLang="zh-CN" dirty="0"/>
              <a:t>市场价值基础</a:t>
            </a:r>
          </a:p>
          <a:p>
            <a:r>
              <a:rPr lang="en-US" altLang="zh-CN" dirty="0"/>
              <a:t>3.</a:t>
            </a:r>
            <a:r>
              <a:rPr lang="zh-CN" altLang="zh-CN" dirty="0"/>
              <a:t>目标价值基础</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加权平均资本成本的优缺点</a:t>
            </a:r>
          </a:p>
          <a:p>
            <a:r>
              <a:rPr lang="en-US" altLang="zh-CN" dirty="0"/>
              <a:t>1.</a:t>
            </a:r>
            <a:r>
              <a:rPr lang="zh-CN" altLang="zh-CN" dirty="0"/>
              <a:t>加权平均资本成本的优点</a:t>
            </a:r>
          </a:p>
          <a:p>
            <a:r>
              <a:rPr lang="en-US" altLang="zh-CN" dirty="0"/>
              <a:t>2.</a:t>
            </a:r>
            <a:r>
              <a:rPr lang="zh-CN" altLang="zh-CN" dirty="0"/>
              <a:t>加权平均资本成本的缺点</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24</a:t>
            </a:fld>
            <a:endParaRPr lang="zh-CN" altLang="en-US" dirty="0">
              <a:solidFill>
                <a:srgbClr val="000000"/>
              </a:solidFill>
            </a:endParaRPr>
          </a:p>
        </p:txBody>
      </p:sp>
    </p:spTree>
    <p:extLst>
      <p:ext uri="{BB962C8B-B14F-4D97-AF65-F5344CB8AC3E}">
        <p14:creationId xmlns:p14="http://schemas.microsoft.com/office/powerpoint/2010/main" val="162045772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四、项目资本成本</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使用企业当前加权平均资本成本作为投资项目的资本成本</a:t>
            </a:r>
          </a:p>
          <a:p>
            <a:r>
              <a:rPr lang="zh-CN" altLang="zh-CN" dirty="0"/>
              <a:t>使用当前的资本成本作为项目的资本成本需要满足两个条件</a:t>
            </a:r>
            <a:r>
              <a:rPr lang="en-US" altLang="zh-CN" dirty="0"/>
              <a:t>:</a:t>
            </a:r>
            <a:r>
              <a:rPr lang="zh-CN" altLang="zh-CN" dirty="0"/>
              <a:t>一是项目的经营风险应当与公司现有资产的平均经营风险保持一致</a:t>
            </a:r>
            <a:r>
              <a:rPr lang="en-US" altLang="zh-CN" dirty="0"/>
              <a:t>;</a:t>
            </a:r>
            <a:r>
              <a:rPr lang="zh-CN" altLang="zh-CN" dirty="0"/>
              <a:t>二是为项目筹资时保持现有的资本结构不变。当满足这两个条件时</a:t>
            </a:r>
            <a:r>
              <a:rPr lang="en-US" altLang="zh-CN" dirty="0"/>
              <a:t>,</a:t>
            </a:r>
            <a:r>
              <a:rPr lang="zh-CN" altLang="zh-CN" dirty="0"/>
              <a:t>该项目的资本成本等于公司当前加权资本成本</a:t>
            </a:r>
            <a:r>
              <a:rPr lang="zh-CN" altLang="zh-CN" dirty="0" smtClean="0"/>
              <a:t>。</a:t>
            </a:r>
            <a:endParaRPr lang="en-US" altLang="zh-CN" dirty="0" smtClean="0"/>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运用可比公司法估计投资项目的资本成本</a:t>
            </a:r>
          </a:p>
          <a:p>
            <a:r>
              <a:rPr lang="en-US" altLang="zh-CN" dirty="0"/>
              <a:t>1.</a:t>
            </a:r>
            <a:r>
              <a:rPr lang="zh-CN" altLang="zh-CN" dirty="0"/>
              <a:t>如果新项目的经营风险与现有资产的平均经营风险显著不同</a:t>
            </a:r>
          </a:p>
          <a:p>
            <a:r>
              <a:rPr lang="en-US" altLang="zh-CN" dirty="0"/>
              <a:t>2.</a:t>
            </a:r>
            <a:r>
              <a:rPr lang="zh-CN" altLang="zh-CN" dirty="0"/>
              <a:t>如果新项目的经营风险与公司经营风险一致</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25</a:t>
            </a:fld>
            <a:endParaRPr lang="zh-CN" altLang="en-US" dirty="0">
              <a:solidFill>
                <a:srgbClr val="000000"/>
              </a:solidFill>
            </a:endParaRPr>
          </a:p>
        </p:txBody>
      </p:sp>
    </p:spTree>
    <p:extLst>
      <p:ext uri="{BB962C8B-B14F-4D97-AF65-F5344CB8AC3E}">
        <p14:creationId xmlns:p14="http://schemas.microsoft.com/office/powerpoint/2010/main" val="1467090607"/>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第六节　资本结构决策分析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一、影响资本结构的因素</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企业的财务状况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企业的生命周期</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企业的所得税税率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企业的资产结构</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五</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企业的所有者与管理者的态度</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六</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企业的信用状况</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七</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其他因素</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26</a:t>
            </a:fld>
            <a:endParaRPr lang="zh-CN" altLang="en-US" dirty="0">
              <a:solidFill>
                <a:srgbClr val="000000"/>
              </a:solidFill>
            </a:endParaRPr>
          </a:p>
        </p:txBody>
      </p:sp>
    </p:spTree>
    <p:extLst>
      <p:ext uri="{BB962C8B-B14F-4D97-AF65-F5344CB8AC3E}">
        <p14:creationId xmlns:p14="http://schemas.microsoft.com/office/powerpoint/2010/main" val="272169237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第六节　资本结构决策分析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二、资本结构选择的分析方法</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资本成本比较法</a:t>
            </a:r>
          </a:p>
          <a:p>
            <a:r>
              <a:rPr lang="zh-CN" altLang="zh-CN" dirty="0"/>
              <a:t>资本成本比较法是指企业在作出筹资决策前</a:t>
            </a:r>
            <a:r>
              <a:rPr lang="en-US" altLang="zh-CN" dirty="0"/>
              <a:t>,</a:t>
            </a:r>
            <a:r>
              <a:rPr lang="zh-CN" altLang="zh-CN" dirty="0"/>
              <a:t>通过比较各个筹资方式的加权平均资本成本</a:t>
            </a:r>
            <a:r>
              <a:rPr lang="en-US" altLang="zh-CN" dirty="0"/>
              <a:t>,</a:t>
            </a:r>
            <a:r>
              <a:rPr lang="zh-CN" altLang="zh-CN" dirty="0"/>
              <a:t>选择加权平均资本成本较低的资本结构的方法</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27</a:t>
            </a:fld>
            <a:endParaRPr lang="zh-CN" altLang="en-US" dirty="0">
              <a:solidFill>
                <a:srgbClr val="000000"/>
              </a:solidFill>
            </a:endParaRPr>
          </a:p>
        </p:txBody>
      </p:sp>
    </p:spTree>
    <p:extLst>
      <p:ext uri="{BB962C8B-B14F-4D97-AF65-F5344CB8AC3E}">
        <p14:creationId xmlns:p14="http://schemas.microsoft.com/office/powerpoint/2010/main" val="148285543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第六节　资本结构决策分析</a:t>
            </a:r>
            <a:endParaRPr lang="zh-CN" altLang="en-US" dirty="0"/>
          </a:p>
        </p:txBody>
      </p:sp>
      <p:sp>
        <p:nvSpPr>
          <p:cNvPr id="3" name="内容占位符 2"/>
          <p:cNvSpPr>
            <a:spLocks noGrp="1"/>
          </p:cNvSpPr>
          <p:nvPr>
            <p:ph idx="1"/>
          </p:nvPr>
        </p:nvSpPr>
        <p:spPr>
          <a:xfrm>
            <a:off x="678180" y="1539240"/>
            <a:ext cx="10854178" cy="4609465"/>
          </a:xfrm>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每股收益无差别点法</a:t>
            </a:r>
          </a:p>
          <a:p>
            <a:r>
              <a:rPr lang="zh-CN" altLang="zh-CN" dirty="0"/>
              <a:t>每股收益无差别点法是指通过计算不同资本结构下的每股收益进行比较分析</a:t>
            </a:r>
            <a:r>
              <a:rPr lang="en-US" altLang="zh-CN" dirty="0"/>
              <a:t>,</a:t>
            </a:r>
            <a:r>
              <a:rPr lang="zh-CN" altLang="zh-CN" dirty="0"/>
              <a:t>从而选择最佳资本结构的方法。当企业在选择使用权益资金融资还是债务资金融资时</a:t>
            </a:r>
            <a:r>
              <a:rPr lang="en-US" altLang="zh-CN" dirty="0"/>
              <a:t>,</a:t>
            </a:r>
            <a:r>
              <a:rPr lang="zh-CN" altLang="zh-CN" dirty="0"/>
              <a:t>可以先计算出每种资本结构下的每股收益</a:t>
            </a:r>
            <a:r>
              <a:rPr lang="en-US" altLang="zh-CN" dirty="0"/>
              <a:t>,</a:t>
            </a:r>
            <a:r>
              <a:rPr lang="zh-CN" altLang="zh-CN" dirty="0"/>
              <a:t>通过比较每股收益的大小来选择融资方式</a:t>
            </a:r>
            <a:r>
              <a:rPr lang="en-US" altLang="zh-CN" dirty="0"/>
              <a:t>,</a:t>
            </a:r>
            <a:r>
              <a:rPr lang="zh-CN" altLang="zh-CN" dirty="0"/>
              <a:t>从而确定最佳资本结构。</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企业价值比较法</a:t>
            </a:r>
          </a:p>
          <a:p>
            <a:r>
              <a:rPr lang="zh-CN" altLang="zh-CN" dirty="0"/>
              <a:t>企业价值比较法是通过对不同资本结构下的企业价值和加权平均资本成本进行比较分析</a:t>
            </a:r>
            <a:r>
              <a:rPr lang="en-US" altLang="zh-CN" dirty="0"/>
              <a:t>,</a:t>
            </a:r>
            <a:r>
              <a:rPr lang="zh-CN" altLang="zh-CN" dirty="0"/>
              <a:t>选择使得企业价值最大且加权平均资本成本最低的筹资方式</a:t>
            </a:r>
            <a:r>
              <a:rPr lang="en-US" altLang="zh-CN" dirty="0"/>
              <a:t>,</a:t>
            </a:r>
            <a:r>
              <a:rPr lang="zh-CN" altLang="zh-CN" dirty="0"/>
              <a:t>从而确定企业的最佳资本结构。</a:t>
            </a:r>
            <a:endParaRPr lang="zh-CN" altLang="en-US" dirty="0"/>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28</a:t>
            </a:fld>
            <a:endParaRPr lang="zh-CN" altLang="en-US" dirty="0">
              <a:solidFill>
                <a:srgbClr val="000000"/>
              </a:solidFill>
            </a:endParaRPr>
          </a:p>
        </p:txBody>
      </p:sp>
    </p:spTree>
    <p:extLst>
      <p:ext uri="{BB962C8B-B14F-4D97-AF65-F5344CB8AC3E}">
        <p14:creationId xmlns:p14="http://schemas.microsoft.com/office/powerpoint/2010/main" val="419868377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长期筹资概述</a:t>
            </a:r>
            <a:endParaRPr lang="zh-CN" altLang="en-US" dirty="0"/>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charset="-122"/>
                <a:ea typeface="黑体" panose="02010609060101010101" charset="-122"/>
              </a:rPr>
              <a:t>一、</a:t>
            </a:r>
            <a:r>
              <a:rPr lang="zh-CN" altLang="en-US" sz="2600" b="1" dirty="0">
                <a:latin typeface="黑体" panose="02010609060101010101" charset="-122"/>
                <a:ea typeface="黑体" panose="02010609060101010101" charset="-122"/>
              </a:rPr>
              <a:t>长期筹资</a:t>
            </a:r>
            <a:r>
              <a:rPr lang="zh-CN" altLang="en-US" sz="2600" b="1" dirty="0">
                <a:latin typeface="黑体" panose="02010609060101010101" charset="-122"/>
                <a:ea typeface="黑体" panose="02010609060101010101" charset="-122"/>
              </a:rPr>
              <a:t>与短期</a:t>
            </a:r>
            <a:r>
              <a:rPr lang="zh-CN" altLang="en-US" sz="2600" b="1" dirty="0">
                <a:latin typeface="黑体" panose="02010609060101010101" charset="-122"/>
                <a:ea typeface="黑体" panose="02010609060101010101" charset="-122"/>
              </a:rPr>
              <a:t>筹资</a:t>
            </a:r>
            <a:endParaRPr lang="en-US" altLang="zh-CN" sz="2600" b="1" dirty="0">
              <a:latin typeface="黑体" panose="02010609060101010101" charset="-122"/>
              <a:ea typeface="黑体" panose="02010609060101010101"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长期</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r>
              <a:rPr lang="en-US" altLang="zh-CN" dirty="0"/>
              <a:t>1.</a:t>
            </a:r>
            <a:r>
              <a:rPr lang="zh-CN" altLang="en-US" dirty="0"/>
              <a:t>筹资的主体是</a:t>
            </a:r>
            <a:r>
              <a:rPr lang="zh-CN" altLang="en-US" dirty="0" smtClean="0"/>
              <a:t>企业</a:t>
            </a:r>
            <a:endParaRPr lang="en-US" altLang="zh-CN" dirty="0" smtClean="0"/>
          </a:p>
          <a:p>
            <a:r>
              <a:rPr lang="en-US" altLang="zh-CN" dirty="0"/>
              <a:t>2.</a:t>
            </a:r>
            <a:r>
              <a:rPr lang="zh-CN" altLang="en-US" dirty="0"/>
              <a:t>筹资的对象是长期</a:t>
            </a:r>
            <a:r>
              <a:rPr lang="zh-CN" altLang="en-US" dirty="0" smtClean="0"/>
              <a:t>资本</a:t>
            </a:r>
            <a:endParaRPr lang="en-US" altLang="zh-CN" dirty="0" smtClean="0"/>
          </a:p>
          <a:p>
            <a:r>
              <a:rPr lang="en-US" altLang="zh-CN" dirty="0"/>
              <a:t>3.</a:t>
            </a:r>
            <a:r>
              <a:rPr lang="zh-CN" altLang="en-US" dirty="0"/>
              <a:t>筹资的方式包括直接融资和</a:t>
            </a:r>
            <a:r>
              <a:rPr lang="zh-CN" altLang="en-US" dirty="0" smtClean="0"/>
              <a:t>间接融资</a:t>
            </a:r>
            <a:endParaRPr lang="en-US" altLang="zh-CN" dirty="0" smtClean="0"/>
          </a:p>
          <a:p>
            <a:r>
              <a:rPr lang="en-US" altLang="zh-CN" dirty="0"/>
              <a:t>4.</a:t>
            </a:r>
            <a:r>
              <a:rPr lang="zh-CN" altLang="en-US" dirty="0"/>
              <a:t>筹资的目的是满足正常生产经营活动的需要</a:t>
            </a:r>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165374980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长期筹资概述</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短期</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r>
              <a:rPr lang="en-US" altLang="zh-CN" dirty="0"/>
              <a:t>1.</a:t>
            </a:r>
            <a:r>
              <a:rPr lang="zh-CN" altLang="en-US" dirty="0"/>
              <a:t>筹资速度快</a:t>
            </a:r>
            <a:r>
              <a:rPr lang="en-US" altLang="zh-CN" dirty="0"/>
              <a:t>,</a:t>
            </a:r>
            <a:r>
              <a:rPr lang="zh-CN" altLang="en-US" dirty="0"/>
              <a:t>容易</a:t>
            </a:r>
            <a:r>
              <a:rPr lang="zh-CN" altLang="en-US" dirty="0" smtClean="0"/>
              <a:t>取得</a:t>
            </a:r>
            <a:endParaRPr lang="en-US" altLang="zh-CN" dirty="0" smtClean="0"/>
          </a:p>
          <a:p>
            <a:r>
              <a:rPr lang="en-US" altLang="zh-CN" dirty="0"/>
              <a:t>2.</a:t>
            </a:r>
            <a:r>
              <a:rPr lang="zh-CN" altLang="en-US" dirty="0"/>
              <a:t>筹资富有</a:t>
            </a:r>
            <a:r>
              <a:rPr lang="zh-CN" altLang="en-US" dirty="0" smtClean="0"/>
              <a:t>弹性</a:t>
            </a:r>
            <a:endParaRPr lang="en-US" altLang="zh-CN" dirty="0" smtClean="0"/>
          </a:p>
          <a:p>
            <a:r>
              <a:rPr lang="en-US" altLang="zh-CN" dirty="0"/>
              <a:t>3.</a:t>
            </a:r>
            <a:r>
              <a:rPr lang="zh-CN" altLang="en-US" dirty="0"/>
              <a:t>筹资成本</a:t>
            </a:r>
            <a:r>
              <a:rPr lang="zh-CN" altLang="en-US" dirty="0" smtClean="0"/>
              <a:t>较低</a:t>
            </a:r>
            <a:endParaRPr lang="en-US" altLang="zh-CN" dirty="0" smtClean="0"/>
          </a:p>
          <a:p>
            <a:r>
              <a:rPr lang="en-US" altLang="zh-CN" dirty="0"/>
              <a:t>4.</a:t>
            </a:r>
            <a:r>
              <a:rPr lang="zh-CN" altLang="en-US" dirty="0"/>
              <a:t>筹资风险高</a:t>
            </a:r>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250309530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长期筹资概述</a:t>
            </a:r>
            <a:endParaRPr lang="zh-CN" altLang="en-US" dirty="0"/>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charset="-122"/>
                <a:ea typeface="黑体" panose="02010609060101010101" charset="-122"/>
              </a:rPr>
              <a:t>二、长期筹资的</a:t>
            </a:r>
            <a:r>
              <a:rPr lang="zh-CN" altLang="en-US" sz="2600" b="1" dirty="0">
                <a:latin typeface="黑体" panose="02010609060101010101" charset="-122"/>
                <a:ea typeface="黑体" panose="02010609060101010101" charset="-122"/>
              </a:rPr>
              <a:t>原则</a:t>
            </a:r>
            <a:endParaRPr lang="en-US" altLang="zh-CN" sz="2600" b="1" dirty="0">
              <a:latin typeface="黑体" panose="02010609060101010101" charset="-122"/>
              <a:ea typeface="黑体" panose="02010609060101010101"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遵循国家法律法规</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合法</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正确预测资金</a:t>
            </a:r>
            <a:r>
              <a:rPr lang="zh-CN" altLang="en-US" sz="2200" b="1" dirty="0">
                <a:latin typeface="楷体" panose="02010609060101010101" pitchFamily="49" charset="-122"/>
                <a:ea typeface="楷体" panose="02010609060101010101" pitchFamily="49" charset="-122"/>
                <a:cs typeface="楷体" panose="02010609060101010101" pitchFamily="49" charset="-122"/>
              </a:rPr>
              <a:t>需求量</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及时取得资金</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保证用资</a:t>
            </a:r>
            <a:r>
              <a:rPr lang="zh-CN" altLang="en-US" sz="2200" b="1" dirty="0">
                <a:latin typeface="楷体" panose="02010609060101010101" pitchFamily="49" charset="-122"/>
                <a:ea typeface="楷体" panose="02010609060101010101" pitchFamily="49" charset="-122"/>
                <a:cs typeface="楷体" panose="02010609060101010101" pitchFamily="49" charset="-122"/>
              </a:rPr>
              <a:t>需求</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合理选择资金来源</a:t>
            </a:r>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33599273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长期筹资概述</a:t>
            </a:r>
            <a:endParaRPr lang="zh-CN" altLang="en-US" dirty="0"/>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charset="-122"/>
                <a:ea typeface="黑体" panose="02010609060101010101" charset="-122"/>
              </a:rPr>
              <a:t>三、长期筹资的</a:t>
            </a:r>
            <a:r>
              <a:rPr lang="zh-CN" altLang="en-US" sz="2600" b="1" dirty="0">
                <a:latin typeface="黑体" panose="02010609060101010101" charset="-122"/>
                <a:ea typeface="黑体" panose="02010609060101010101" charset="-122"/>
              </a:rPr>
              <a:t>类型</a:t>
            </a:r>
            <a:endParaRPr lang="en-US" altLang="zh-CN" sz="2600" b="1" dirty="0">
              <a:latin typeface="黑体" panose="02010609060101010101" charset="-122"/>
              <a:ea typeface="黑体" panose="02010609060101010101"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债务筹资</a:t>
            </a:r>
            <a:r>
              <a:rPr lang="zh-CN" altLang="en-US" sz="2200" b="1" dirty="0">
                <a:latin typeface="楷体" panose="02010609060101010101" pitchFamily="49" charset="-122"/>
                <a:ea typeface="楷体" panose="02010609060101010101" pitchFamily="49" charset="-122"/>
                <a:cs typeface="楷体" panose="02010609060101010101" pitchFamily="49" charset="-122"/>
              </a:rPr>
              <a:t>、股权</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筹资及衍生工具</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直接筹资与间接</a:t>
            </a:r>
            <a:r>
              <a:rPr lang="zh-CN" altLang="en-US" sz="2200" b="1" dirty="0">
                <a:latin typeface="楷体" panose="02010609060101010101" pitchFamily="49" charset="-122"/>
                <a:ea typeface="楷体" panose="02010609060101010101" pitchFamily="49" charset="-122"/>
                <a:cs typeface="楷体" panose="02010609060101010101" pitchFamily="49" charset="-122"/>
              </a:rPr>
              <a:t>筹资</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内部筹资与外部筹资</a:t>
            </a:r>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54993832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长期筹资方式</a:t>
            </a:r>
            <a:endParaRPr lang="zh-CN" altLang="en-US" dirty="0"/>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charset="-122"/>
                <a:ea typeface="黑体" panose="02010609060101010101" charset="-122"/>
              </a:rPr>
              <a:t>一、股权</a:t>
            </a:r>
            <a:r>
              <a:rPr lang="zh-CN" altLang="en-US" sz="2600" b="1" dirty="0">
                <a:latin typeface="黑体" panose="02010609060101010101" charset="-122"/>
                <a:ea typeface="黑体" panose="02010609060101010101" charset="-122"/>
              </a:rPr>
              <a:t>融资</a:t>
            </a:r>
            <a:endParaRPr lang="en-US" altLang="zh-CN" sz="2600" b="1" dirty="0">
              <a:latin typeface="黑体" panose="02010609060101010101" charset="-122"/>
              <a:ea typeface="黑体" panose="02010609060101010101" charset="-122"/>
            </a:endParaRP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en-US" sz="2200" b="1" dirty="0">
                <a:latin typeface="楷体" panose="02010609060101010101" pitchFamily="49" charset="-122"/>
                <a:ea typeface="楷体" panose="02010609060101010101" pitchFamily="49" charset="-122"/>
                <a:cs typeface="楷体" panose="02010609060101010101" pitchFamily="49" charset="-122"/>
              </a:rPr>
              <a:t>股票发行承</a:t>
            </a:r>
            <a:r>
              <a:rPr lang="zh-CN" altLang="en-US" sz="2200" b="1" dirty="0">
                <a:latin typeface="楷体" panose="02010609060101010101" pitchFamily="49" charset="-122"/>
                <a:ea typeface="楷体" panose="02010609060101010101" pitchFamily="49" charset="-122"/>
                <a:cs typeface="楷体" panose="02010609060101010101" pitchFamily="49" charset="-122"/>
              </a:rPr>
              <a:t>销</a:t>
            </a:r>
            <a:endParaRPr lang="en-US" altLang="zh-CN" sz="2200" b="1" dirty="0">
              <a:latin typeface="楷体" panose="02010609060101010101" pitchFamily="49" charset="-122"/>
              <a:ea typeface="楷体" panose="02010609060101010101" pitchFamily="49" charset="-122"/>
              <a:cs typeface="楷体" panose="02010609060101010101" pitchFamily="49" charset="-122"/>
            </a:endParaRPr>
          </a:p>
          <a:p>
            <a:r>
              <a:rPr lang="en-US" altLang="zh-CN" dirty="0"/>
              <a:t>1. </a:t>
            </a:r>
            <a:r>
              <a:rPr lang="zh-CN" altLang="zh-CN" dirty="0"/>
              <a:t>普通股股票分类</a:t>
            </a:r>
          </a:p>
          <a:p>
            <a:r>
              <a:rPr lang="en-US" altLang="zh-CN" dirty="0"/>
              <a:t>2. </a:t>
            </a:r>
            <a:r>
              <a:rPr lang="zh-CN" altLang="zh-CN" dirty="0"/>
              <a:t>普通股的发行条件</a:t>
            </a:r>
          </a:p>
          <a:p>
            <a:r>
              <a:rPr lang="en-US" altLang="zh-CN" dirty="0"/>
              <a:t>3. </a:t>
            </a:r>
            <a:r>
              <a:rPr lang="zh-CN" altLang="zh-CN" dirty="0"/>
              <a:t>普通股发行程序</a:t>
            </a:r>
          </a:p>
          <a:p>
            <a:r>
              <a:rPr lang="en-US" altLang="zh-CN" dirty="0"/>
              <a:t>4. </a:t>
            </a:r>
            <a:r>
              <a:rPr lang="zh-CN" altLang="zh-CN" dirty="0"/>
              <a:t>普通股的首次公开发行</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股权再融资</a:t>
            </a:r>
          </a:p>
          <a:p>
            <a:r>
              <a:rPr lang="en-US" altLang="zh-CN" dirty="0"/>
              <a:t>1. </a:t>
            </a:r>
            <a:r>
              <a:rPr lang="zh-CN" altLang="zh-CN" dirty="0"/>
              <a:t>配股</a:t>
            </a:r>
          </a:p>
          <a:p>
            <a:r>
              <a:rPr lang="en-US" altLang="zh-CN" dirty="0"/>
              <a:t>2. </a:t>
            </a:r>
            <a:r>
              <a:rPr lang="zh-CN" altLang="zh-CN" dirty="0"/>
              <a:t>增发新股</a:t>
            </a:r>
          </a:p>
          <a:p>
            <a:r>
              <a:rPr lang="en-US" altLang="zh-CN" dirty="0"/>
              <a:t>3. </a:t>
            </a:r>
            <a:r>
              <a:rPr lang="zh-CN" altLang="zh-CN" dirty="0"/>
              <a:t>股权再融资的影响</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305789510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长期筹资方式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二、债务融资</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银行借款</a:t>
            </a:r>
          </a:p>
          <a:p>
            <a:r>
              <a:rPr lang="en-US" altLang="zh-CN" dirty="0"/>
              <a:t>1. </a:t>
            </a:r>
            <a:r>
              <a:rPr lang="zh-CN" altLang="zh-CN" dirty="0"/>
              <a:t>长期借款的种类</a:t>
            </a:r>
          </a:p>
          <a:p>
            <a:r>
              <a:rPr lang="en-US" altLang="zh-CN" dirty="0"/>
              <a:t>2. </a:t>
            </a:r>
            <a:r>
              <a:rPr lang="zh-CN" altLang="zh-CN" dirty="0"/>
              <a:t>长期借款的条件</a:t>
            </a:r>
          </a:p>
          <a:p>
            <a:r>
              <a:rPr lang="en-US" altLang="zh-CN" dirty="0"/>
              <a:t>3. </a:t>
            </a:r>
            <a:r>
              <a:rPr lang="zh-CN" altLang="zh-CN" dirty="0"/>
              <a:t>长期借款的成本</a:t>
            </a:r>
          </a:p>
          <a:p>
            <a:r>
              <a:rPr lang="en-US" altLang="zh-CN" dirty="0"/>
              <a:t>4. </a:t>
            </a:r>
            <a:r>
              <a:rPr lang="zh-CN" altLang="zh-CN" dirty="0"/>
              <a:t>长期借款筹资的优点和缺点</a:t>
            </a:r>
          </a:p>
          <a:p>
            <a:pPr marL="0" eaLnBrk="1" fontAlgn="auto" hangingPunct="1">
              <a:lnSpc>
                <a:spcPct val="125000"/>
              </a:lnSpc>
              <a:spcBef>
                <a:spcPts val="1800"/>
              </a:spcBef>
              <a:spcAft>
                <a:spcPts val="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普通债券筹资</a:t>
            </a:r>
          </a:p>
          <a:p>
            <a:r>
              <a:rPr lang="en-US" altLang="zh-CN" dirty="0"/>
              <a:t>1. </a:t>
            </a:r>
            <a:r>
              <a:rPr lang="zh-CN" altLang="zh-CN" dirty="0"/>
              <a:t>债券发行条件</a:t>
            </a:r>
          </a:p>
          <a:p>
            <a:r>
              <a:rPr lang="en-US" altLang="zh-CN" dirty="0"/>
              <a:t>2. </a:t>
            </a:r>
            <a:r>
              <a:rPr lang="zh-CN" altLang="zh-CN" dirty="0"/>
              <a:t>债券发行价格</a:t>
            </a:r>
          </a:p>
          <a:p>
            <a:r>
              <a:rPr lang="en-US" altLang="zh-CN" dirty="0"/>
              <a:t>3. </a:t>
            </a:r>
            <a:r>
              <a:rPr lang="zh-CN" altLang="zh-CN" dirty="0"/>
              <a:t>债券评级</a:t>
            </a:r>
          </a:p>
          <a:p>
            <a:r>
              <a:rPr lang="en-US" altLang="zh-CN" dirty="0"/>
              <a:t>4. </a:t>
            </a:r>
            <a:r>
              <a:rPr lang="zh-CN" altLang="zh-CN" dirty="0"/>
              <a:t>债券筹资的优点和缺点</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278499398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长期筹资方式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三、混合证券筹资</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优先股筹资</a:t>
            </a:r>
          </a:p>
          <a:p>
            <a:r>
              <a:rPr lang="en-US" altLang="zh-CN" dirty="0"/>
              <a:t>1. </a:t>
            </a:r>
            <a:r>
              <a:rPr lang="zh-CN" altLang="zh-CN" dirty="0"/>
              <a:t>上市公司发行优先股的一般条件</a:t>
            </a:r>
          </a:p>
          <a:p>
            <a:r>
              <a:rPr lang="en-US" altLang="zh-CN" dirty="0"/>
              <a:t>2. </a:t>
            </a:r>
            <a:r>
              <a:rPr lang="zh-CN" altLang="zh-CN" dirty="0"/>
              <a:t>上市公司公开发行优先股的特别规定</a:t>
            </a:r>
          </a:p>
          <a:p>
            <a:r>
              <a:rPr lang="en-US" altLang="zh-CN" dirty="0"/>
              <a:t>3. </a:t>
            </a:r>
            <a:r>
              <a:rPr lang="zh-CN" altLang="zh-CN" dirty="0"/>
              <a:t>上市公司公开发行优先股的其他规定</a:t>
            </a:r>
          </a:p>
          <a:p>
            <a:r>
              <a:rPr lang="en-US" altLang="zh-CN" dirty="0"/>
              <a:t>4. </a:t>
            </a:r>
            <a:r>
              <a:rPr lang="zh-CN" altLang="zh-CN" dirty="0"/>
              <a:t>交易转让及登记结算</a:t>
            </a:r>
          </a:p>
          <a:p>
            <a:r>
              <a:rPr lang="en-US" altLang="zh-CN" dirty="0"/>
              <a:t>5. </a:t>
            </a:r>
            <a:r>
              <a:rPr lang="zh-CN" altLang="zh-CN" dirty="0"/>
              <a:t>优先股的筹资成本</a:t>
            </a:r>
          </a:p>
          <a:p>
            <a:r>
              <a:rPr lang="en-US" altLang="zh-CN" dirty="0"/>
              <a:t>6. </a:t>
            </a:r>
            <a:r>
              <a:rPr lang="zh-CN" altLang="zh-CN" dirty="0"/>
              <a:t>优先股筹资的</a:t>
            </a:r>
            <a:r>
              <a:rPr lang="zh-CN" altLang="zh-CN" dirty="0" smtClean="0"/>
              <a:t>优缺点</a:t>
            </a:r>
            <a:endParaRPr lang="zh-CN" altLang="zh-CN"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272066139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1704</Words>
  <Application>Microsoft Office PowerPoint</Application>
  <PresentationFormat>宽屏</PresentationFormat>
  <Paragraphs>229</Paragraphs>
  <Slides>28</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28</vt:i4>
      </vt:variant>
    </vt:vector>
  </HeadingPairs>
  <TitlesOfParts>
    <vt:vector size="43"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Times New Roman</vt:lpstr>
      <vt:lpstr>Office 主题</vt:lpstr>
      <vt:lpstr>1_自定义设计方案</vt:lpstr>
      <vt:lpstr>默认设计模板</vt:lpstr>
      <vt:lpstr>第八章　长期筹资管理 </vt:lpstr>
      <vt:lpstr>目 录  content</vt:lpstr>
      <vt:lpstr>第一节　长期筹资概述</vt:lpstr>
      <vt:lpstr>第一节　长期筹资概述</vt:lpstr>
      <vt:lpstr>第一节　长期筹资概述</vt:lpstr>
      <vt:lpstr>第一节　长期筹资概述</vt:lpstr>
      <vt:lpstr>第二节　长期筹资方式</vt:lpstr>
      <vt:lpstr>第二节　长期筹资方式</vt:lpstr>
      <vt:lpstr>第二节　长期筹资方式</vt:lpstr>
      <vt:lpstr>第二节　长期筹资方式</vt:lpstr>
      <vt:lpstr>第二节　长期筹资方式</vt:lpstr>
      <vt:lpstr>第三节　风险与杠杆</vt:lpstr>
      <vt:lpstr>第三节　风险与杠杆</vt:lpstr>
      <vt:lpstr>第三节　风险与杠杆</vt:lpstr>
      <vt:lpstr>第四节　资本结构理论</vt:lpstr>
      <vt:lpstr>第四节　资本结构理论</vt:lpstr>
      <vt:lpstr>第四节　资本结构理论</vt:lpstr>
      <vt:lpstr>第四节　资本结构理论</vt:lpstr>
      <vt:lpstr>第四节　资本结构理论</vt:lpstr>
      <vt:lpstr>第四节　资本结构理论</vt:lpstr>
      <vt:lpstr>第五节　资本成本</vt:lpstr>
      <vt:lpstr>第五节　资本成本</vt:lpstr>
      <vt:lpstr>第五节　资本成本</vt:lpstr>
      <vt:lpstr>第五节　资本成本</vt:lpstr>
      <vt:lpstr>第五节　资本成本</vt:lpstr>
      <vt:lpstr>第六节　资本结构决策分析</vt:lpstr>
      <vt:lpstr>第六节　资本结构决策分析</vt:lpstr>
      <vt:lpstr>第六节　资本结构决策分析</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长期筹资管理 </dc:title>
  <dc:creator>s_cc@winning.com.cn</dc:creator>
  <cp:lastModifiedBy>s_cc@winning.com.cn</cp:lastModifiedBy>
  <cp:revision>2</cp:revision>
  <dcterms:created xsi:type="dcterms:W3CDTF">2024-03-15T14:03:12Z</dcterms:created>
  <dcterms:modified xsi:type="dcterms:W3CDTF">2024-03-15T14:31:59Z</dcterms:modified>
</cp:coreProperties>
</file>