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380372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649064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853160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1677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387130959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1061560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3725732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3427516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214583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3830251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3151550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2270996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7F2019-590D-4D81-A6EA-E0B279E5ACF4}"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3008428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7F2019-590D-4D81-A6EA-E0B279E5ACF4}"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FADCC6-B855-4D48-9D67-8F1023A7AABC}" type="slidenum">
              <a:rPr lang="zh-CN" altLang="en-US" smtClean="0"/>
              <a:t>‹#›</a:t>
            </a:fld>
            <a:endParaRPr lang="zh-CN" altLang="en-US"/>
          </a:p>
        </p:txBody>
      </p:sp>
    </p:spTree>
    <p:extLst>
      <p:ext uri="{BB962C8B-B14F-4D97-AF65-F5344CB8AC3E}">
        <p14:creationId xmlns:p14="http://schemas.microsoft.com/office/powerpoint/2010/main" val="303919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3505509803"/>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3523245451"/>
      </p:ext>
    </p:extLst>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第十一章　企业并购重组</a:t>
            </a:r>
            <a:endParaRPr lang="zh-CN" altLang="en-US" dirty="0"/>
          </a:p>
        </p:txBody>
      </p:sp>
    </p:spTree>
    <p:extLst>
      <p:ext uri="{BB962C8B-B14F-4D97-AF65-F5344CB8AC3E}">
        <p14:creationId xmlns:p14="http://schemas.microsoft.com/office/powerpoint/2010/main" val="21914392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六、公司并购的支付方式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现金支付方式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股票支付方式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混合证券支付方式</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104190439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公司重组</a:t>
            </a:r>
            <a:endParaRPr lang="zh-CN" altLang="en-US" dirty="0"/>
          </a:p>
        </p:txBody>
      </p:sp>
      <p:sp>
        <p:nvSpPr>
          <p:cNvPr id="3" name="内容占位符 2"/>
          <p:cNvSpPr>
            <a:spLocks noGrp="1"/>
          </p:cNvSpPr>
          <p:nvPr>
            <p:ph idx="1"/>
          </p:nvPr>
        </p:nvSpPr>
        <p:spPr>
          <a:xfrm>
            <a:off x="678180" y="1430056"/>
            <a:ext cx="10740390" cy="4609465"/>
          </a:xfrm>
        </p:spPr>
        <p:txBody>
          <a:bodyPr/>
          <a:lstStyle/>
          <a:p>
            <a:pPr marL="0" indent="0">
              <a:spcAft>
                <a:spcPts val="0"/>
              </a:spcAft>
              <a:buNone/>
            </a:pPr>
            <a:r>
              <a:rPr lang="zh-CN" altLang="zh-CN" sz="2600" b="1" dirty="0">
                <a:latin typeface="黑体" panose="02010609060101010101" charset="-122"/>
                <a:ea typeface="黑体" panose="02010609060101010101" charset="-122"/>
              </a:rPr>
              <a:t>一、资产剥离</a:t>
            </a:r>
          </a:p>
          <a:p>
            <a:pPr marL="0" eaLnBrk="1" fontAlgn="auto" hangingPunct="1">
              <a:lnSpc>
                <a:spcPct val="125000"/>
              </a:lnSpc>
              <a:spcBef>
                <a:spcPts val="3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资产剥离的概念</a:t>
            </a:r>
          </a:p>
          <a:p>
            <a:pPr>
              <a:spcAft>
                <a:spcPts val="0"/>
              </a:spcAft>
            </a:pPr>
            <a:r>
              <a:rPr lang="zh-CN" altLang="zh-CN" dirty="0"/>
              <a:t>资产剥离</a:t>
            </a:r>
            <a:r>
              <a:rPr lang="en-US" altLang="zh-CN" dirty="0"/>
              <a:t>(divesture)</a:t>
            </a:r>
            <a:r>
              <a:rPr lang="zh-CN" altLang="zh-CN" dirty="0"/>
              <a:t>是指公司将其拥有的某些子公司、部门或固定资产等出售给其他经济主体</a:t>
            </a:r>
            <a:r>
              <a:rPr lang="en-US" altLang="zh-CN" dirty="0"/>
              <a:t>,</a:t>
            </a:r>
            <a:r>
              <a:rPr lang="zh-CN" altLang="zh-CN" dirty="0"/>
              <a:t>以获得现金或有价证券的经济活动。由于出售这些部门或资产可以取得现金收入</a:t>
            </a:r>
            <a:r>
              <a:rPr lang="en-US" altLang="zh-CN" dirty="0"/>
              <a:t>,</a:t>
            </a:r>
            <a:r>
              <a:rPr lang="zh-CN" altLang="zh-CN" dirty="0"/>
              <a:t>因此资产剥离并未减小资产的规模</a:t>
            </a:r>
            <a:r>
              <a:rPr lang="en-US" altLang="zh-CN" dirty="0"/>
              <a:t>,</a:t>
            </a:r>
            <a:r>
              <a:rPr lang="zh-CN" altLang="zh-CN" dirty="0"/>
              <a:t>而只是资产形式的转化</a:t>
            </a:r>
            <a:r>
              <a:rPr lang="en-US" altLang="zh-CN" dirty="0"/>
              <a:t>,</a:t>
            </a:r>
            <a:r>
              <a:rPr lang="zh-CN" altLang="zh-CN" dirty="0"/>
              <a:t>即从实物资产转化为货币资产。</a:t>
            </a:r>
          </a:p>
          <a:p>
            <a:pPr marL="0" eaLnBrk="1" fontAlgn="auto" hangingPunct="1">
              <a:lnSpc>
                <a:spcPct val="125000"/>
              </a:lnSpc>
              <a:spcBef>
                <a:spcPts val="12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资产剥离的原因</a:t>
            </a:r>
          </a:p>
          <a:p>
            <a:pPr>
              <a:spcAft>
                <a:spcPts val="0"/>
              </a:spcAft>
            </a:pPr>
            <a:r>
              <a:rPr lang="en-US" altLang="zh-CN" dirty="0"/>
              <a:t>1.</a:t>
            </a:r>
            <a:r>
              <a:rPr lang="zh-CN" altLang="zh-CN" dirty="0"/>
              <a:t>盈利状况欠佳</a:t>
            </a:r>
          </a:p>
          <a:p>
            <a:pPr>
              <a:spcAft>
                <a:spcPts val="0"/>
              </a:spcAft>
            </a:pPr>
            <a:r>
              <a:rPr lang="en-US" altLang="zh-CN" dirty="0"/>
              <a:t>2.</a:t>
            </a:r>
            <a:r>
              <a:rPr lang="zh-CN" altLang="zh-CN" dirty="0"/>
              <a:t>经营业务不符合公司的发展规划</a:t>
            </a:r>
          </a:p>
          <a:p>
            <a:pPr>
              <a:spcAft>
                <a:spcPts val="0"/>
              </a:spcAft>
            </a:pPr>
            <a:r>
              <a:rPr lang="en-US" altLang="zh-CN" dirty="0"/>
              <a:t>3.</a:t>
            </a:r>
            <a:r>
              <a:rPr lang="zh-CN" altLang="zh-CN" dirty="0"/>
              <a:t>负协同效应</a:t>
            </a:r>
          </a:p>
          <a:p>
            <a:pPr>
              <a:spcAft>
                <a:spcPts val="0"/>
              </a:spcAft>
            </a:pPr>
            <a:r>
              <a:rPr lang="en-US" altLang="zh-CN" dirty="0"/>
              <a:t>4.</a:t>
            </a:r>
            <a:r>
              <a:rPr lang="zh-CN" altLang="zh-CN" dirty="0"/>
              <a:t>资本市场的因素</a:t>
            </a:r>
          </a:p>
          <a:p>
            <a:pPr>
              <a:spcAft>
                <a:spcPts val="0"/>
              </a:spcAft>
            </a:pPr>
            <a:r>
              <a:rPr lang="en-US" altLang="zh-CN" dirty="0"/>
              <a:t>5.</a:t>
            </a:r>
            <a:r>
              <a:rPr lang="zh-CN" altLang="zh-CN" dirty="0"/>
              <a:t>增加现金流入量</a:t>
            </a:r>
          </a:p>
          <a:p>
            <a:pPr>
              <a:spcAft>
                <a:spcPts val="0"/>
              </a:spcAft>
            </a:pPr>
            <a:r>
              <a:rPr lang="en-US" altLang="zh-CN" dirty="0"/>
              <a:t>6.</a:t>
            </a:r>
            <a:r>
              <a:rPr lang="zh-CN" altLang="zh-CN" dirty="0"/>
              <a:t>被动剥离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372383035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公司重组</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资产剥离的财务估价</a:t>
            </a:r>
          </a:p>
          <a:p>
            <a:r>
              <a:rPr lang="zh-CN" altLang="zh-CN" dirty="0"/>
              <a:t>第一步</a:t>
            </a:r>
            <a:r>
              <a:rPr lang="en-US" altLang="zh-CN" dirty="0"/>
              <a:t>,</a:t>
            </a:r>
            <a:r>
              <a:rPr lang="zh-CN" altLang="zh-CN" dirty="0"/>
              <a:t>估计被剥离部门或资产的税后现金净流量。</a:t>
            </a:r>
          </a:p>
          <a:p>
            <a:r>
              <a:rPr lang="zh-CN" altLang="zh-CN" dirty="0"/>
              <a:t>第二步</a:t>
            </a:r>
            <a:r>
              <a:rPr lang="en-US" altLang="zh-CN" dirty="0"/>
              <a:t>,</a:t>
            </a:r>
            <a:r>
              <a:rPr lang="zh-CN" altLang="zh-CN" dirty="0"/>
              <a:t>确定被剥离部门或资产所适用的折现率。</a:t>
            </a:r>
          </a:p>
          <a:p>
            <a:r>
              <a:rPr lang="zh-CN" altLang="zh-CN" dirty="0"/>
              <a:t>第三步</a:t>
            </a:r>
            <a:r>
              <a:rPr lang="en-US" altLang="zh-CN" dirty="0"/>
              <a:t>,</a:t>
            </a:r>
            <a:r>
              <a:rPr lang="zh-CN" altLang="zh-CN" dirty="0"/>
              <a:t>计算现值。</a:t>
            </a:r>
          </a:p>
          <a:p>
            <a:r>
              <a:rPr lang="zh-CN" altLang="zh-CN" dirty="0"/>
              <a:t>第四步</a:t>
            </a:r>
            <a:r>
              <a:rPr lang="en-US" altLang="zh-CN" dirty="0"/>
              <a:t>,</a:t>
            </a:r>
            <a:r>
              <a:rPr lang="zh-CN" altLang="zh-CN" dirty="0"/>
              <a:t>计算被剥离部门的价值。</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104150398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公司重组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二、公司分立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公司分立的概念</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公司分立的原因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公司分立的程序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公司分立的财务可行性分析</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公司分立的重大财务事项</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20818133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公司重组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三、股权出售</a:t>
            </a:r>
          </a:p>
          <a:p>
            <a:r>
              <a:rPr lang="zh-CN" altLang="zh-CN" dirty="0"/>
              <a:t>股权出售是指公司将所持有的子公司的全部或部分股份出售给其他投资者。如果仅是出售部分股份</a:t>
            </a:r>
            <a:r>
              <a:rPr lang="en-US" altLang="zh-CN" dirty="0"/>
              <a:t>,</a:t>
            </a:r>
            <a:r>
              <a:rPr lang="zh-CN" altLang="zh-CN" dirty="0"/>
              <a:t>公司将继续留在子公司所处的行业当中。股权出售后</a:t>
            </a:r>
            <a:r>
              <a:rPr lang="en-US" altLang="zh-CN" dirty="0"/>
              <a:t>,</a:t>
            </a:r>
            <a:r>
              <a:rPr lang="zh-CN" altLang="zh-CN" dirty="0"/>
              <a:t>母公司可能不再继续拥有对子公司的控制权</a:t>
            </a:r>
            <a:r>
              <a:rPr lang="en-US" altLang="zh-CN" dirty="0"/>
              <a:t>,</a:t>
            </a:r>
            <a:r>
              <a:rPr lang="zh-CN" altLang="zh-CN" dirty="0"/>
              <a:t>子公司的股权结构发生变化</a:t>
            </a:r>
            <a:r>
              <a:rPr lang="en-US" altLang="zh-CN" dirty="0"/>
              <a:t>,</a:t>
            </a:r>
            <a:r>
              <a:rPr lang="zh-CN" altLang="zh-CN" dirty="0"/>
              <a:t>一般会组建新的管理团队来独立经营公司。</a:t>
            </a:r>
          </a:p>
          <a:p>
            <a:r>
              <a:rPr lang="zh-CN" altLang="zh-CN" dirty="0"/>
              <a:t>股权出售的动机与资产剥离交易基本相同</a:t>
            </a:r>
            <a:r>
              <a:rPr lang="en-US" altLang="zh-CN" dirty="0"/>
              <a:t>,</a:t>
            </a:r>
            <a:r>
              <a:rPr lang="zh-CN" altLang="zh-CN" dirty="0"/>
              <a:t>所产生的效应也相近</a:t>
            </a:r>
            <a:r>
              <a:rPr lang="en-US" altLang="zh-CN" dirty="0"/>
              <a:t>,</a:t>
            </a:r>
            <a:r>
              <a:rPr lang="zh-CN" altLang="zh-CN" dirty="0"/>
              <a:t>股权出售一般能够给母公司股价带来正面影响</a:t>
            </a:r>
            <a:r>
              <a:rPr lang="en-US" altLang="zh-CN" dirty="0"/>
              <a:t>,</a:t>
            </a:r>
            <a:r>
              <a:rPr lang="zh-CN" altLang="zh-CN" dirty="0"/>
              <a:t>从而为股东带来正的财富效应。</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14</a:t>
            </a:fld>
            <a:endParaRPr lang="zh-CN" altLang="en-US" dirty="0">
              <a:solidFill>
                <a:srgbClr val="000000"/>
              </a:solidFill>
            </a:endParaRPr>
          </a:p>
        </p:txBody>
      </p:sp>
    </p:spTree>
    <p:extLst>
      <p:ext uri="{BB962C8B-B14F-4D97-AF65-F5344CB8AC3E}">
        <p14:creationId xmlns:p14="http://schemas.microsoft.com/office/powerpoint/2010/main" val="156950726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财务预警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一、财务危机的含义</a:t>
            </a:r>
          </a:p>
          <a:p>
            <a:r>
              <a:rPr lang="zh-CN" altLang="zh-CN" dirty="0"/>
              <a:t>财务危机也可以称为财务困境或财务失败</a:t>
            </a:r>
            <a:r>
              <a:rPr lang="en-US" altLang="zh-CN" dirty="0"/>
              <a:t>,</a:t>
            </a:r>
            <a:r>
              <a:rPr lang="zh-CN" altLang="zh-CN" dirty="0"/>
              <a:t>是指企业由于现金流量不足</a:t>
            </a:r>
            <a:r>
              <a:rPr lang="en-US" altLang="zh-CN" dirty="0"/>
              <a:t>,</a:t>
            </a:r>
            <a:r>
              <a:rPr lang="zh-CN" altLang="zh-CN" dirty="0"/>
              <a:t>无力偿还到期债务</a:t>
            </a:r>
            <a:r>
              <a:rPr lang="en-US" altLang="zh-CN" dirty="0"/>
              <a:t>,</a:t>
            </a:r>
            <a:r>
              <a:rPr lang="zh-CN" altLang="zh-CN" dirty="0"/>
              <a:t>而被迫采取非常措施的一种状态</a:t>
            </a:r>
            <a:r>
              <a:rPr lang="zh-CN" altLang="zh-CN" dirty="0" smtClean="0"/>
              <a:t>。</a:t>
            </a:r>
            <a:endParaRPr lang="en-US" altLang="zh-CN" dirty="0" smtClean="0"/>
          </a:p>
          <a:p>
            <a:r>
              <a:rPr lang="zh-CN" altLang="zh-CN" dirty="0" smtClean="0"/>
              <a:t>企业</a:t>
            </a:r>
            <a:r>
              <a:rPr lang="zh-CN" altLang="zh-CN" dirty="0"/>
              <a:t>发生财务危机的主要标志就是现金流量短缺并呈持续状态</a:t>
            </a:r>
            <a:r>
              <a:rPr lang="en-US" altLang="zh-CN" dirty="0"/>
              <a:t>,</a:t>
            </a:r>
            <a:r>
              <a:rPr lang="zh-CN" altLang="zh-CN" dirty="0"/>
              <a:t>无力履行偿还到期债务的义务</a:t>
            </a:r>
            <a:r>
              <a:rPr lang="en-US" altLang="zh-CN" dirty="0"/>
              <a:t>,</a:t>
            </a:r>
            <a:r>
              <a:rPr lang="zh-CN" altLang="zh-CN" dirty="0"/>
              <a:t>不得不采取非常措施</a:t>
            </a:r>
            <a:r>
              <a:rPr lang="en-US" altLang="zh-CN" dirty="0"/>
              <a:t>,</a:t>
            </a:r>
            <a:r>
              <a:rPr lang="zh-CN" altLang="zh-CN" dirty="0"/>
              <a:t>如变现重要经营性资产、高息借贷、停发现金股利、债务重组、申请破产等。</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15</a:t>
            </a:fld>
            <a:endParaRPr lang="zh-CN" altLang="en-US" dirty="0">
              <a:solidFill>
                <a:srgbClr val="000000"/>
              </a:solidFill>
            </a:endParaRPr>
          </a:p>
        </p:txBody>
      </p:sp>
    </p:spTree>
    <p:extLst>
      <p:ext uri="{BB962C8B-B14F-4D97-AF65-F5344CB8AC3E}">
        <p14:creationId xmlns:p14="http://schemas.microsoft.com/office/powerpoint/2010/main" val="394020490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财务预警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二、财务危机产生的原因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企业管理结构存在缺陷</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会计信息系统存在缺陷</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面对经营环境的变化</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企业不能及时采取恰当的应对措施</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制约企业对环境变化作出反应的因素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过度经营</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六</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盲目开发大项目</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七</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高财务杠杆</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八</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常见的经营风险</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16</a:t>
            </a:fld>
            <a:endParaRPr lang="zh-CN" altLang="en-US" dirty="0">
              <a:solidFill>
                <a:srgbClr val="000000"/>
              </a:solidFill>
            </a:endParaRPr>
          </a:p>
        </p:txBody>
      </p:sp>
    </p:spTree>
    <p:extLst>
      <p:ext uri="{BB962C8B-B14F-4D97-AF65-F5344CB8AC3E}">
        <p14:creationId xmlns:p14="http://schemas.microsoft.com/office/powerpoint/2010/main" val="37793218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财务预警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三、财务危机的征兆</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财务指标的征兆</a:t>
            </a:r>
          </a:p>
          <a:p>
            <a:r>
              <a:rPr lang="en-US" altLang="zh-CN" dirty="0"/>
              <a:t>1.</a:t>
            </a:r>
            <a:r>
              <a:rPr lang="zh-CN" altLang="zh-CN" dirty="0"/>
              <a:t>现金流量</a:t>
            </a:r>
          </a:p>
          <a:p>
            <a:r>
              <a:rPr lang="en-US" altLang="zh-CN" dirty="0"/>
              <a:t>2.</a:t>
            </a:r>
            <a:r>
              <a:rPr lang="zh-CN" altLang="zh-CN" dirty="0"/>
              <a:t>存货异常变动</a:t>
            </a:r>
          </a:p>
          <a:p>
            <a:r>
              <a:rPr lang="en-US" altLang="zh-CN" dirty="0"/>
              <a:t>3.</a:t>
            </a:r>
            <a:r>
              <a:rPr lang="zh-CN" altLang="zh-CN" dirty="0"/>
              <a:t>销售量的非预期下降</a:t>
            </a:r>
          </a:p>
          <a:p>
            <a:r>
              <a:rPr lang="en-US" altLang="zh-CN" dirty="0"/>
              <a:t>4.</a:t>
            </a:r>
            <a:r>
              <a:rPr lang="zh-CN" altLang="zh-CN" dirty="0"/>
              <a:t>利润严重下滑</a:t>
            </a:r>
          </a:p>
          <a:p>
            <a:r>
              <a:rPr lang="en-US" altLang="zh-CN" dirty="0"/>
              <a:t>5.</a:t>
            </a:r>
            <a:r>
              <a:rPr lang="zh-CN" altLang="zh-CN" dirty="0"/>
              <a:t>平均收账期延长</a:t>
            </a:r>
          </a:p>
          <a:p>
            <a:r>
              <a:rPr lang="en-US" altLang="zh-CN" dirty="0"/>
              <a:t>6.</a:t>
            </a:r>
            <a:r>
              <a:rPr lang="zh-CN" altLang="zh-CN" dirty="0"/>
              <a:t>偿债能力指标恶化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17</a:t>
            </a:fld>
            <a:endParaRPr lang="zh-CN" altLang="en-US" dirty="0">
              <a:solidFill>
                <a:srgbClr val="000000"/>
              </a:solidFill>
            </a:endParaRPr>
          </a:p>
        </p:txBody>
      </p:sp>
    </p:spTree>
    <p:extLst>
      <p:ext uri="{BB962C8B-B14F-4D97-AF65-F5344CB8AC3E}">
        <p14:creationId xmlns:p14="http://schemas.microsoft.com/office/powerpoint/2010/main" val="182618396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财务预警</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经营状况的征兆</a:t>
            </a:r>
          </a:p>
          <a:p>
            <a:r>
              <a:rPr lang="en-US" altLang="zh-CN" dirty="0"/>
              <a:t>1.</a:t>
            </a:r>
            <a:r>
              <a:rPr lang="zh-CN" altLang="zh-CN" dirty="0"/>
              <a:t>盲目扩大企业规模</a:t>
            </a:r>
          </a:p>
          <a:p>
            <a:r>
              <a:rPr lang="en-US" altLang="zh-CN" dirty="0"/>
              <a:t>2.</a:t>
            </a:r>
            <a:r>
              <a:rPr lang="zh-CN" altLang="zh-CN" dirty="0"/>
              <a:t>企业信誉不断降低</a:t>
            </a:r>
          </a:p>
          <a:p>
            <a:r>
              <a:rPr lang="en-US" altLang="zh-CN" dirty="0"/>
              <a:t>3.</a:t>
            </a:r>
            <a:r>
              <a:rPr lang="zh-CN" altLang="zh-CN" dirty="0"/>
              <a:t>关联企业趋于倒闭</a:t>
            </a:r>
          </a:p>
          <a:p>
            <a:r>
              <a:rPr lang="en-US" altLang="zh-CN" dirty="0"/>
              <a:t>4.</a:t>
            </a:r>
            <a:r>
              <a:rPr lang="zh-CN" altLang="zh-CN" dirty="0"/>
              <a:t>产品市场竞争力不断减弱</a:t>
            </a:r>
          </a:p>
          <a:p>
            <a:r>
              <a:rPr lang="en-US" altLang="zh-CN" dirty="0"/>
              <a:t>5.</a:t>
            </a:r>
            <a:r>
              <a:rPr lang="zh-CN" altLang="zh-CN" dirty="0"/>
              <a:t>无法按时编制和报送财务报表</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18</a:t>
            </a:fld>
            <a:endParaRPr lang="zh-CN" altLang="en-US" dirty="0">
              <a:solidFill>
                <a:srgbClr val="000000"/>
              </a:solidFill>
            </a:endParaRPr>
          </a:p>
        </p:txBody>
      </p:sp>
    </p:spTree>
    <p:extLst>
      <p:ext uri="{BB962C8B-B14F-4D97-AF65-F5344CB8AC3E}">
        <p14:creationId xmlns:p14="http://schemas.microsoft.com/office/powerpoint/2010/main" val="205044860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财务预警</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四、财务危机预警</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定性分析法</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单变量预警模型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多变量预警模型</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19</a:t>
            </a:fld>
            <a:endParaRPr lang="zh-CN" altLang="en-US" dirty="0">
              <a:solidFill>
                <a:srgbClr val="000000"/>
              </a:solidFill>
            </a:endParaRPr>
          </a:p>
        </p:txBody>
      </p:sp>
    </p:spTree>
    <p:extLst>
      <p:ext uri="{BB962C8B-B14F-4D97-AF65-F5344CB8AC3E}">
        <p14:creationId xmlns:p14="http://schemas.microsoft.com/office/powerpoint/2010/main" val="184268528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a:t>
            </a:fld>
            <a:endParaRPr lang="zh-CN" altLang="en-US" dirty="0">
              <a:solidFill>
                <a:srgbClr val="000000"/>
              </a:solidFill>
            </a:endParaRPr>
          </a:p>
        </p:txBody>
      </p:sp>
      <p:grpSp>
        <p:nvGrpSpPr>
          <p:cNvPr id="6" name="组合 5"/>
          <p:cNvGrpSpPr/>
          <p:nvPr/>
        </p:nvGrpSpPr>
        <p:grpSpPr>
          <a:xfrm>
            <a:off x="1326145" y="1929586"/>
            <a:ext cx="6390109" cy="3075029"/>
            <a:chOff x="3009756" y="1946691"/>
            <a:chExt cx="6390109" cy="3075029"/>
          </a:xfrm>
        </p:grpSpPr>
        <p:grpSp>
          <p:nvGrpSpPr>
            <p:cNvPr id="7" name="组合 6"/>
            <p:cNvGrpSpPr/>
            <p:nvPr/>
          </p:nvGrpSpPr>
          <p:grpSpPr>
            <a:xfrm>
              <a:off x="3009756" y="1946691"/>
              <a:ext cx="6390109" cy="2279494"/>
              <a:chOff x="2488640" y="2139114"/>
              <a:chExt cx="6390109" cy="2279494"/>
            </a:xfrm>
          </p:grpSpPr>
          <p:grpSp>
            <p:nvGrpSpPr>
              <p:cNvPr id="12" name="Group 4"/>
              <p:cNvGrpSpPr/>
              <p:nvPr/>
            </p:nvGrpSpPr>
            <p:grpSpPr bwMode="auto">
              <a:xfrm>
                <a:off x="2488640" y="2139114"/>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第一节　企业并购</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2488640" y="2975707"/>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第二节　公司重组</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2488640" y="3779276"/>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第三节　财务预警</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8" name="Group 4"/>
            <p:cNvGrpSpPr/>
            <p:nvPr/>
          </p:nvGrpSpPr>
          <p:grpSpPr bwMode="auto">
            <a:xfrm>
              <a:off x="3009756" y="4382388"/>
              <a:ext cx="6390109" cy="639332"/>
              <a:chOff x="0" y="0"/>
              <a:chExt cx="2982" cy="288"/>
            </a:xfrm>
          </p:grpSpPr>
          <p:sp>
            <p:nvSpPr>
              <p:cNvPr id="9"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000000"/>
                    </a:solidFill>
                    <a:latin typeface="微软雅黑" panose="020B0503020204020204" pitchFamily="34" charset="-122"/>
                    <a:ea typeface="微软雅黑" panose="020B0503020204020204" pitchFamily="34" charset="-122"/>
                  </a:rPr>
                  <a:t>第四节　企业重组与清算	</a:t>
                </a:r>
              </a:p>
            </p:txBody>
          </p:sp>
          <p:sp>
            <p:nvSpPr>
              <p:cNvPr id="11"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7676307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第四节　企业重组与清算</a:t>
            </a:r>
            <a:r>
              <a:rPr lang="en-US" altLang="zh-CN" dirty="0">
                <a:solidFill>
                  <a:srgbClr val="000000"/>
                </a:solidFill>
                <a:cs typeface="Times New Roman" panose="02020603050405020304" pitchFamily="18" charset="0"/>
              </a:rPr>
              <a:t>	</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一、企业破产</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企业破产的概念</a:t>
            </a:r>
          </a:p>
          <a:p>
            <a:r>
              <a:rPr lang="zh-CN" altLang="zh-CN" dirty="0"/>
              <a:t>企业破产是市场经济条件下的一种客观经济现象</a:t>
            </a:r>
            <a:r>
              <a:rPr lang="en-US" altLang="zh-CN" dirty="0"/>
              <a:t>,</a:t>
            </a:r>
            <a:r>
              <a:rPr lang="zh-CN" altLang="zh-CN" dirty="0"/>
              <a:t>它是指企业在市场竞争中</a:t>
            </a:r>
            <a:r>
              <a:rPr lang="en-US" altLang="zh-CN" dirty="0"/>
              <a:t>,</a:t>
            </a:r>
            <a:r>
              <a:rPr lang="zh-CN" altLang="zh-CN" dirty="0"/>
              <a:t>由于各种原因不能清偿到期债务</a:t>
            </a:r>
            <a:r>
              <a:rPr lang="en-US" altLang="zh-CN" dirty="0"/>
              <a:t>,</a:t>
            </a:r>
            <a:r>
              <a:rPr lang="zh-CN" altLang="zh-CN" dirty="0"/>
              <a:t>通过重整、和解或者清算等法律程序</a:t>
            </a:r>
            <a:r>
              <a:rPr lang="en-US" altLang="zh-CN" dirty="0"/>
              <a:t>,</a:t>
            </a:r>
            <a:r>
              <a:rPr lang="zh-CN" altLang="zh-CN" dirty="0"/>
              <a:t>使债权债务关系依据重整计划或者和解协议得以调整</a:t>
            </a:r>
            <a:r>
              <a:rPr lang="en-US" altLang="zh-CN" dirty="0"/>
              <a:t>,</a:t>
            </a:r>
            <a:r>
              <a:rPr lang="zh-CN" altLang="zh-CN" dirty="0"/>
              <a:t>或者通过变卖债务人财产</a:t>
            </a:r>
            <a:r>
              <a:rPr lang="en-US" altLang="zh-CN" dirty="0"/>
              <a:t>,</a:t>
            </a:r>
            <a:r>
              <a:rPr lang="zh-CN" altLang="zh-CN" dirty="0"/>
              <a:t>使债权人公平受偿。</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企业破产的界线</a:t>
            </a:r>
          </a:p>
          <a:p>
            <a:r>
              <a:rPr lang="zh-CN" altLang="zh-CN" dirty="0"/>
              <a:t>企业是否达到破产界限</a:t>
            </a:r>
            <a:r>
              <a:rPr lang="en-US" altLang="zh-CN" dirty="0"/>
              <a:t>,</a:t>
            </a:r>
            <a:r>
              <a:rPr lang="zh-CN" altLang="zh-CN" dirty="0"/>
              <a:t>需有明确的法律标准。关于企业法人的破产界限</a:t>
            </a:r>
            <a:r>
              <a:rPr lang="en-US" altLang="zh-CN" dirty="0"/>
              <a:t>,</a:t>
            </a:r>
            <a:r>
              <a:rPr lang="zh-CN" altLang="zh-CN" dirty="0"/>
              <a:t>《中华人民共和国企业破产法》</a:t>
            </a:r>
            <a:r>
              <a:rPr lang="en-US" altLang="zh-CN" dirty="0"/>
              <a:t>(</a:t>
            </a:r>
            <a:r>
              <a:rPr lang="zh-CN" altLang="zh-CN" dirty="0"/>
              <a:t>以下简称《企业破产法》</a:t>
            </a:r>
            <a:r>
              <a:rPr lang="en-US" altLang="zh-CN" dirty="0"/>
              <a:t>)</a:t>
            </a:r>
            <a:r>
              <a:rPr lang="zh-CN" altLang="zh-CN" dirty="0"/>
              <a:t>第二条规定</a:t>
            </a:r>
            <a:r>
              <a:rPr lang="en-US" altLang="zh-CN" dirty="0"/>
              <a:t>:</a:t>
            </a:r>
            <a:r>
              <a:rPr lang="zh-CN" altLang="zh-CN" dirty="0"/>
              <a:t>企业法人不能清偿到期债务</a:t>
            </a:r>
            <a:r>
              <a:rPr lang="en-US" altLang="zh-CN" dirty="0"/>
              <a:t>,</a:t>
            </a:r>
            <a:r>
              <a:rPr lang="zh-CN" altLang="zh-CN" dirty="0"/>
              <a:t>并且资产不足以清偿全部债务或者明显缺乏清偿能力的</a:t>
            </a:r>
            <a:r>
              <a:rPr lang="en-US" altLang="zh-CN" dirty="0"/>
              <a:t>,</a:t>
            </a:r>
            <a:r>
              <a:rPr lang="zh-CN" altLang="zh-CN" dirty="0"/>
              <a:t>依照本法规定清理债务。企业法人有前款规定情形</a:t>
            </a:r>
            <a:r>
              <a:rPr lang="en-US" altLang="zh-CN" dirty="0"/>
              <a:t>,</a:t>
            </a:r>
            <a:r>
              <a:rPr lang="zh-CN" altLang="zh-CN" dirty="0"/>
              <a:t>或者有明显丧失清偿能力可能的</a:t>
            </a:r>
            <a:r>
              <a:rPr lang="en-US" altLang="zh-CN" dirty="0"/>
              <a:t>,</a:t>
            </a:r>
            <a:r>
              <a:rPr lang="zh-CN" altLang="zh-CN" dirty="0"/>
              <a:t>可以依照本法规定进行重整。</a:t>
            </a: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20</a:t>
            </a:fld>
            <a:endParaRPr lang="zh-CN" altLang="en-US" dirty="0">
              <a:solidFill>
                <a:srgbClr val="000000"/>
              </a:solidFill>
            </a:endParaRPr>
          </a:p>
        </p:txBody>
      </p:sp>
    </p:spTree>
    <p:extLst>
      <p:ext uri="{BB962C8B-B14F-4D97-AF65-F5344CB8AC3E}">
        <p14:creationId xmlns:p14="http://schemas.microsoft.com/office/powerpoint/2010/main" val="57895952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第四节　企业重组与清算</a:t>
            </a:r>
            <a:r>
              <a:rPr lang="en-US" altLang="zh-CN" dirty="0">
                <a:solidFill>
                  <a:srgbClr val="000000"/>
                </a:solidFill>
                <a:cs typeface="Times New Roman" panose="02020603050405020304" pitchFamily="18" charset="0"/>
              </a:rPr>
              <a:t>	</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a:xfrm>
            <a:off x="678180" y="1539240"/>
            <a:ext cx="10990656" cy="4609465"/>
          </a:xfrm>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企业破产程序</a:t>
            </a:r>
          </a:p>
          <a:p>
            <a:r>
              <a:rPr lang="zh-CN" altLang="zh-CN" dirty="0"/>
              <a:t>现代破产制度主要包括三个基本程序</a:t>
            </a:r>
            <a:r>
              <a:rPr lang="en-US" altLang="zh-CN" dirty="0"/>
              <a:t>,</a:t>
            </a:r>
            <a:r>
              <a:rPr lang="zh-CN" altLang="zh-CN" dirty="0"/>
              <a:t>即重整、和解与破产清算程序。重整与和解可以统称为破产重组。</a:t>
            </a:r>
          </a:p>
          <a:p>
            <a:r>
              <a:rPr lang="zh-CN" altLang="zh-CN" dirty="0"/>
              <a:t>重整程序是指对陷入财务危机但仍有转机和重建价值的企业</a:t>
            </a:r>
            <a:r>
              <a:rPr lang="en-US" altLang="zh-CN" dirty="0"/>
              <a:t>,</a:t>
            </a:r>
            <a:r>
              <a:rPr lang="zh-CN" altLang="zh-CN" dirty="0"/>
              <a:t>根据一定程序进行重新整顿</a:t>
            </a:r>
            <a:r>
              <a:rPr lang="en-US" altLang="zh-CN" dirty="0"/>
              <a:t>,</a:t>
            </a:r>
            <a:r>
              <a:rPr lang="zh-CN" altLang="zh-CN" dirty="0"/>
              <a:t>使企业得以维持和复兴</a:t>
            </a:r>
            <a:r>
              <a:rPr lang="en-US" altLang="zh-CN" dirty="0"/>
              <a:t>,</a:t>
            </a:r>
            <a:r>
              <a:rPr lang="zh-CN" altLang="zh-CN" dirty="0"/>
              <a:t>并按约定的方式清偿债务的法律程序。</a:t>
            </a:r>
          </a:p>
          <a:p>
            <a:r>
              <a:rPr lang="zh-CN" altLang="zh-CN" dirty="0"/>
              <a:t>破产清算程序是指在债务人无法清偿到期债务的情况下</a:t>
            </a:r>
            <a:r>
              <a:rPr lang="en-US" altLang="zh-CN" dirty="0"/>
              <a:t>,</a:t>
            </a:r>
            <a:r>
              <a:rPr lang="zh-CN" altLang="zh-CN" dirty="0"/>
              <a:t>由债务人或债权人向法院申请对债务人进行财产清算</a:t>
            </a:r>
            <a:r>
              <a:rPr lang="en-US" altLang="zh-CN" dirty="0"/>
              <a:t>,</a:t>
            </a:r>
            <a:r>
              <a:rPr lang="zh-CN" altLang="zh-CN" dirty="0"/>
              <a:t>并公平偿还债权人的法律程序。</a:t>
            </a:r>
          </a:p>
          <a:p>
            <a:r>
              <a:rPr lang="zh-CN" altLang="zh-CN" dirty="0"/>
              <a:t>重整与和解属于破产重组</a:t>
            </a:r>
            <a:r>
              <a:rPr lang="en-US" altLang="zh-CN" dirty="0"/>
              <a:t>,</a:t>
            </a:r>
            <a:r>
              <a:rPr lang="zh-CN" altLang="zh-CN" dirty="0"/>
              <a:t>是对已经达到破产界限的企业的挽救措施。通过破产重组</a:t>
            </a:r>
            <a:r>
              <a:rPr lang="en-US" altLang="zh-CN" dirty="0"/>
              <a:t>,</a:t>
            </a:r>
            <a:r>
              <a:rPr lang="zh-CN" altLang="zh-CN" dirty="0"/>
              <a:t>当债务人不能清偿到期债务时</a:t>
            </a:r>
            <a:r>
              <a:rPr lang="en-US" altLang="zh-CN" dirty="0"/>
              <a:t>,</a:t>
            </a:r>
            <a:r>
              <a:rPr lang="zh-CN" altLang="zh-CN" dirty="0"/>
              <a:t>不必立即进行破产清算</a:t>
            </a:r>
            <a:r>
              <a:rPr lang="en-US" altLang="zh-CN" dirty="0"/>
              <a:t>,</a:t>
            </a:r>
            <a:r>
              <a:rPr lang="zh-CN" altLang="zh-CN" dirty="0"/>
              <a:t>而是在法院的主持下</a:t>
            </a:r>
            <a:r>
              <a:rPr lang="en-US" altLang="zh-CN" dirty="0"/>
              <a:t>,</a:t>
            </a:r>
            <a:r>
              <a:rPr lang="zh-CN" altLang="zh-CN" dirty="0"/>
              <a:t>由债务人和债权人达成协议</a:t>
            </a:r>
            <a:r>
              <a:rPr lang="en-US" altLang="zh-CN" dirty="0"/>
              <a:t>,</a:t>
            </a:r>
            <a:r>
              <a:rPr lang="zh-CN" altLang="zh-CN" dirty="0"/>
              <a:t>制订债务人重整计划或债务和解计划</a:t>
            </a:r>
            <a:r>
              <a:rPr lang="en-US" altLang="zh-CN" dirty="0"/>
              <a:t>,</a:t>
            </a:r>
            <a:r>
              <a:rPr lang="zh-CN" altLang="zh-CN" dirty="0"/>
              <a:t>债务人可以继续营业</a:t>
            </a:r>
            <a:r>
              <a:rPr lang="en-US" altLang="zh-CN" dirty="0"/>
              <a:t>,</a:t>
            </a:r>
            <a:r>
              <a:rPr lang="zh-CN" altLang="zh-CN" dirty="0"/>
              <a:t>并在一定期限内按计划全部或部分清偿债务。</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21</a:t>
            </a:fld>
            <a:endParaRPr lang="zh-CN" altLang="en-US" dirty="0">
              <a:solidFill>
                <a:srgbClr val="000000"/>
              </a:solidFill>
            </a:endParaRPr>
          </a:p>
        </p:txBody>
      </p:sp>
    </p:spTree>
    <p:extLst>
      <p:ext uri="{BB962C8B-B14F-4D97-AF65-F5344CB8AC3E}">
        <p14:creationId xmlns:p14="http://schemas.microsoft.com/office/powerpoint/2010/main" val="145106462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第四节　企业重组与清算</a:t>
            </a:r>
            <a:r>
              <a:rPr lang="en-US" altLang="zh-CN" dirty="0">
                <a:solidFill>
                  <a:srgbClr val="000000"/>
                </a:solidFill>
                <a:cs typeface="Times New Roman" panose="02020603050405020304" pitchFamily="18" charset="0"/>
              </a:rPr>
              <a:t>	</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二、企业重整</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重整申请</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重整计划的制订和批准</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重整计划的执行</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重整程序的终止</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22</a:t>
            </a:fld>
            <a:endParaRPr lang="zh-CN" altLang="en-US" dirty="0">
              <a:solidFill>
                <a:srgbClr val="000000"/>
              </a:solidFill>
            </a:endParaRPr>
          </a:p>
        </p:txBody>
      </p:sp>
    </p:spTree>
    <p:extLst>
      <p:ext uri="{BB962C8B-B14F-4D97-AF65-F5344CB8AC3E}">
        <p14:creationId xmlns:p14="http://schemas.microsoft.com/office/powerpoint/2010/main" val="225365560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第四节　企业重组与清算</a:t>
            </a:r>
            <a:r>
              <a:rPr lang="en-US" altLang="zh-CN" dirty="0">
                <a:solidFill>
                  <a:srgbClr val="000000"/>
                </a:solidFill>
                <a:cs typeface="Times New Roman" panose="02020603050405020304" pitchFamily="18" charset="0"/>
              </a:rPr>
              <a:t>	</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三、债务和解</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债务和解的方式</a:t>
            </a:r>
          </a:p>
          <a:p>
            <a:r>
              <a:rPr lang="en-US" altLang="zh-CN" dirty="0"/>
              <a:t>1.</a:t>
            </a:r>
            <a:r>
              <a:rPr lang="zh-CN" altLang="zh-CN" dirty="0"/>
              <a:t>以资产清偿债务</a:t>
            </a:r>
          </a:p>
          <a:p>
            <a:r>
              <a:rPr lang="en-US" altLang="zh-CN" dirty="0"/>
              <a:t>2.</a:t>
            </a:r>
            <a:r>
              <a:rPr lang="zh-CN" altLang="zh-CN" dirty="0"/>
              <a:t>债权转为股权</a:t>
            </a:r>
          </a:p>
          <a:p>
            <a:r>
              <a:rPr lang="en-US" altLang="zh-CN" dirty="0"/>
              <a:t>3.</a:t>
            </a:r>
            <a:r>
              <a:rPr lang="zh-CN" altLang="zh-CN" dirty="0"/>
              <a:t>修改债务条件</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债务和解的程序</a:t>
            </a:r>
          </a:p>
          <a:p>
            <a:r>
              <a:rPr lang="en-US" altLang="zh-CN" dirty="0"/>
              <a:t>1.</a:t>
            </a:r>
            <a:r>
              <a:rPr lang="zh-CN" altLang="zh-CN" dirty="0"/>
              <a:t>提出申请</a:t>
            </a:r>
          </a:p>
          <a:p>
            <a:r>
              <a:rPr lang="en-US" altLang="zh-CN" dirty="0"/>
              <a:t>2.</a:t>
            </a:r>
            <a:r>
              <a:rPr lang="zh-CN" altLang="zh-CN" dirty="0"/>
              <a:t>签订债务和解协议</a:t>
            </a:r>
          </a:p>
          <a:p>
            <a:r>
              <a:rPr lang="en-US" altLang="zh-CN" dirty="0"/>
              <a:t>3.</a:t>
            </a:r>
            <a:r>
              <a:rPr lang="zh-CN" altLang="zh-CN" dirty="0"/>
              <a:t>债务和解程序的终止</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23</a:t>
            </a:fld>
            <a:endParaRPr lang="zh-CN" altLang="en-US" dirty="0">
              <a:solidFill>
                <a:srgbClr val="000000"/>
              </a:solidFill>
            </a:endParaRPr>
          </a:p>
        </p:txBody>
      </p:sp>
    </p:spTree>
    <p:extLst>
      <p:ext uri="{BB962C8B-B14F-4D97-AF65-F5344CB8AC3E}">
        <p14:creationId xmlns:p14="http://schemas.microsoft.com/office/powerpoint/2010/main" val="405928419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第四节　企业重组与清算</a:t>
            </a:r>
            <a:r>
              <a:rPr lang="en-US" altLang="zh-CN" dirty="0">
                <a:solidFill>
                  <a:srgbClr val="000000"/>
                </a:solidFill>
                <a:cs typeface="Times New Roman" panose="02020603050405020304" pitchFamily="18" charset="0"/>
              </a:rPr>
              <a:t>	</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四、企业清算</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企业清算的概念</a:t>
            </a:r>
          </a:p>
          <a:p>
            <a:r>
              <a:rPr lang="zh-CN" altLang="zh-CN" dirty="0"/>
              <a:t>企业出现以下情形之一</a:t>
            </a:r>
            <a:r>
              <a:rPr lang="en-US" altLang="zh-CN" dirty="0"/>
              <a:t>,</a:t>
            </a:r>
            <a:r>
              <a:rPr lang="zh-CN" altLang="zh-CN" dirty="0"/>
              <a:t>应当进行清算</a:t>
            </a:r>
            <a:r>
              <a:rPr lang="en-US" altLang="zh-CN" dirty="0" smtClean="0"/>
              <a:t>:</a:t>
            </a:r>
          </a:p>
          <a:p>
            <a:r>
              <a:rPr lang="en-US" altLang="zh-CN" dirty="0" smtClean="0"/>
              <a:t>(</a:t>
            </a:r>
            <a:r>
              <a:rPr lang="en-US" altLang="zh-CN" dirty="0"/>
              <a:t>1)</a:t>
            </a:r>
            <a:r>
              <a:rPr lang="zh-CN" altLang="zh-CN" dirty="0"/>
              <a:t>营业期限届满或企业章程规定的解散事由出现</a:t>
            </a:r>
            <a:r>
              <a:rPr lang="en-US" altLang="zh-CN" dirty="0" smtClean="0"/>
              <a:t>;</a:t>
            </a:r>
          </a:p>
          <a:p>
            <a:r>
              <a:rPr lang="en-US" altLang="zh-CN" dirty="0" smtClean="0"/>
              <a:t>(</a:t>
            </a:r>
            <a:r>
              <a:rPr lang="en-US" altLang="zh-CN" dirty="0"/>
              <a:t>2)</a:t>
            </a:r>
            <a:r>
              <a:rPr lang="zh-CN" altLang="zh-CN" dirty="0"/>
              <a:t>股东大会决议解散</a:t>
            </a:r>
            <a:r>
              <a:rPr lang="en-US" altLang="zh-CN" dirty="0" smtClean="0"/>
              <a:t>;</a:t>
            </a:r>
          </a:p>
          <a:p>
            <a:r>
              <a:rPr lang="en-US" altLang="zh-CN" dirty="0" smtClean="0"/>
              <a:t>(</a:t>
            </a:r>
            <a:r>
              <a:rPr lang="en-US" altLang="zh-CN" dirty="0"/>
              <a:t>3)</a:t>
            </a:r>
            <a:r>
              <a:rPr lang="zh-CN" altLang="zh-CN" dirty="0"/>
              <a:t>因企业合并或分立需要解散</a:t>
            </a:r>
            <a:r>
              <a:rPr lang="en-US" altLang="zh-CN" dirty="0" smtClean="0"/>
              <a:t>;</a:t>
            </a:r>
          </a:p>
          <a:p>
            <a:r>
              <a:rPr lang="en-US" altLang="zh-CN" dirty="0" smtClean="0"/>
              <a:t>(</a:t>
            </a:r>
            <a:r>
              <a:rPr lang="en-US" altLang="zh-CN" dirty="0"/>
              <a:t>4)</a:t>
            </a:r>
            <a:r>
              <a:rPr lang="zh-CN" altLang="zh-CN" dirty="0"/>
              <a:t>依法被吊销营业执照、责令关闭或者被撤销</a:t>
            </a:r>
            <a:r>
              <a:rPr lang="en-US" altLang="zh-CN" dirty="0" smtClean="0"/>
              <a:t>;</a:t>
            </a:r>
          </a:p>
          <a:p>
            <a:r>
              <a:rPr lang="en-US" altLang="zh-CN" dirty="0" smtClean="0"/>
              <a:t>(</a:t>
            </a:r>
            <a:r>
              <a:rPr lang="en-US" altLang="zh-CN" dirty="0"/>
              <a:t>5)</a:t>
            </a:r>
            <a:r>
              <a:rPr lang="zh-CN" altLang="zh-CN" dirty="0"/>
              <a:t>依法宣告破产。</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24</a:t>
            </a:fld>
            <a:endParaRPr lang="zh-CN" altLang="en-US" dirty="0">
              <a:solidFill>
                <a:srgbClr val="000000"/>
              </a:solidFill>
            </a:endParaRPr>
          </a:p>
        </p:txBody>
      </p:sp>
    </p:spTree>
    <p:extLst>
      <p:ext uri="{BB962C8B-B14F-4D97-AF65-F5344CB8AC3E}">
        <p14:creationId xmlns:p14="http://schemas.microsoft.com/office/powerpoint/2010/main" val="159932163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575"/>
              </a:lnSpc>
              <a:spcAft>
                <a:spcPts val="0"/>
              </a:spcAft>
            </a:pPr>
            <a:r>
              <a:rPr lang="zh-CN" altLang="zh-CN" dirty="0">
                <a:solidFill>
                  <a:srgbClr val="000000"/>
                </a:solidFill>
                <a:cs typeface="Times New Roman" panose="02020603050405020304" pitchFamily="18" charset="0"/>
              </a:rPr>
              <a:t>第四节　企业重组与清算</a:t>
            </a:r>
            <a:r>
              <a:rPr lang="en-US" altLang="zh-CN" dirty="0">
                <a:solidFill>
                  <a:srgbClr val="000000"/>
                </a:solidFill>
                <a:cs typeface="Times New Roman" panose="02020603050405020304" pitchFamily="18" charset="0"/>
              </a:rPr>
              <a:t>	</a:t>
            </a:r>
            <a:endParaRPr lang="zh-CN" altLang="zh-CN" dirty="0">
              <a:solidFill>
                <a:srgbClr val="000000"/>
              </a:solidFill>
              <a:cs typeface="Times New Roman" panose="02020603050405020304" pitchFamily="18" charset="0"/>
            </a:endParaRPr>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破产清算的程序</a:t>
            </a:r>
          </a:p>
          <a:p>
            <a:r>
              <a:rPr lang="en-US" altLang="zh-CN" dirty="0"/>
              <a:t>1.</a:t>
            </a:r>
            <a:r>
              <a:rPr lang="zh-CN" altLang="zh-CN" dirty="0"/>
              <a:t>提出破产申请</a:t>
            </a:r>
          </a:p>
          <a:p>
            <a:r>
              <a:rPr lang="en-US" altLang="zh-CN" dirty="0"/>
              <a:t>2.</a:t>
            </a:r>
            <a:r>
              <a:rPr lang="zh-CN" altLang="zh-CN" dirty="0"/>
              <a:t>法院受理破产申请</a:t>
            </a:r>
          </a:p>
          <a:p>
            <a:r>
              <a:rPr lang="en-US" altLang="zh-CN" dirty="0"/>
              <a:t>3.</a:t>
            </a:r>
            <a:r>
              <a:rPr lang="zh-CN" altLang="zh-CN" dirty="0"/>
              <a:t>债权人申报债权</a:t>
            </a:r>
          </a:p>
          <a:p>
            <a:r>
              <a:rPr lang="en-US" altLang="zh-CN" dirty="0"/>
              <a:t>4.</a:t>
            </a:r>
            <a:r>
              <a:rPr lang="zh-CN" altLang="zh-CN" dirty="0"/>
              <a:t>召开债权人会议</a:t>
            </a:r>
            <a:r>
              <a:rPr lang="en-US" altLang="zh-CN" dirty="0"/>
              <a:t>,</a:t>
            </a:r>
            <a:r>
              <a:rPr lang="zh-CN" altLang="zh-CN" dirty="0"/>
              <a:t>选举债权人委员会</a:t>
            </a:r>
          </a:p>
          <a:p>
            <a:r>
              <a:rPr lang="en-US" altLang="zh-CN" dirty="0"/>
              <a:t>5.</a:t>
            </a:r>
            <a:r>
              <a:rPr lang="zh-CN" altLang="zh-CN" dirty="0"/>
              <a:t>法院宣告债务人破产</a:t>
            </a:r>
          </a:p>
          <a:p>
            <a:r>
              <a:rPr lang="en-US" altLang="zh-CN" dirty="0"/>
              <a:t>6.</a:t>
            </a:r>
            <a:r>
              <a:rPr lang="zh-CN" altLang="zh-CN" dirty="0"/>
              <a:t>处置破产财产</a:t>
            </a:r>
          </a:p>
          <a:p>
            <a:r>
              <a:rPr lang="en-US" altLang="zh-CN" dirty="0"/>
              <a:t>7.</a:t>
            </a:r>
            <a:r>
              <a:rPr lang="zh-CN" altLang="zh-CN" dirty="0"/>
              <a:t>分配破产财产</a:t>
            </a:r>
          </a:p>
          <a:p>
            <a:r>
              <a:rPr lang="en-US" altLang="zh-CN" dirty="0"/>
              <a:t>8.</a:t>
            </a:r>
            <a:r>
              <a:rPr lang="zh-CN" altLang="zh-CN" dirty="0"/>
              <a:t>终结破产程序</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25</a:t>
            </a:fld>
            <a:endParaRPr lang="zh-CN" altLang="en-US" dirty="0">
              <a:solidFill>
                <a:srgbClr val="000000"/>
              </a:solidFill>
            </a:endParaRPr>
          </a:p>
        </p:txBody>
      </p:sp>
    </p:spTree>
    <p:extLst>
      <p:ext uri="{BB962C8B-B14F-4D97-AF65-F5344CB8AC3E}">
        <p14:creationId xmlns:p14="http://schemas.microsoft.com/office/powerpoint/2010/main" val="284399252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一、并购的含义</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吸收合并</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新设合并</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收购</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接管</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spTree>
    <p:extLst>
      <p:ext uri="{BB962C8B-B14F-4D97-AF65-F5344CB8AC3E}">
        <p14:creationId xmlns:p14="http://schemas.microsoft.com/office/powerpoint/2010/main" val="50038676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二、并购的类型</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按照并购双方所处的行业分类</a:t>
            </a:r>
          </a:p>
          <a:p>
            <a:r>
              <a:rPr lang="en-US" altLang="zh-CN" dirty="0"/>
              <a:t>1.</a:t>
            </a:r>
            <a:r>
              <a:rPr lang="zh-CN" altLang="zh-CN" dirty="0"/>
              <a:t>横向并购</a:t>
            </a:r>
          </a:p>
          <a:p>
            <a:r>
              <a:rPr lang="en-US" altLang="zh-CN" dirty="0"/>
              <a:t>2.</a:t>
            </a:r>
            <a:r>
              <a:rPr lang="zh-CN" altLang="zh-CN" dirty="0"/>
              <a:t>纵向并购</a:t>
            </a:r>
          </a:p>
          <a:p>
            <a:r>
              <a:rPr lang="en-US" altLang="zh-CN" dirty="0"/>
              <a:t>3.</a:t>
            </a:r>
            <a:r>
              <a:rPr lang="zh-CN" altLang="zh-CN" dirty="0"/>
              <a:t>混合并购</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按照并购的出资方式分类</a:t>
            </a:r>
          </a:p>
          <a:p>
            <a:r>
              <a:rPr lang="en-US" altLang="zh-CN" dirty="0"/>
              <a:t>1.</a:t>
            </a:r>
            <a:r>
              <a:rPr lang="zh-CN" altLang="zh-CN" dirty="0"/>
              <a:t>出资购买资产式并购</a:t>
            </a:r>
          </a:p>
          <a:p>
            <a:r>
              <a:rPr lang="en-US" altLang="zh-CN" dirty="0"/>
              <a:t>2.</a:t>
            </a:r>
            <a:r>
              <a:rPr lang="zh-CN" altLang="zh-CN" dirty="0"/>
              <a:t>出资购买股票式并购</a:t>
            </a:r>
          </a:p>
          <a:p>
            <a:r>
              <a:rPr lang="en-US" altLang="zh-CN" dirty="0"/>
              <a:t>3.</a:t>
            </a:r>
            <a:r>
              <a:rPr lang="zh-CN" altLang="zh-CN" dirty="0"/>
              <a:t>以股票换取资产式并购</a:t>
            </a:r>
          </a:p>
          <a:p>
            <a:r>
              <a:rPr lang="en-US" altLang="zh-CN" dirty="0"/>
              <a:t>4.</a:t>
            </a:r>
            <a:r>
              <a:rPr lang="zh-CN" altLang="zh-CN" dirty="0"/>
              <a:t>以股票换取股票式并购</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spTree>
    <p:extLst>
      <p:ext uri="{BB962C8B-B14F-4D97-AF65-F5344CB8AC3E}">
        <p14:creationId xmlns:p14="http://schemas.microsoft.com/office/powerpoint/2010/main" val="217523288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按照并购程序分类</a:t>
            </a:r>
          </a:p>
          <a:p>
            <a:r>
              <a:rPr lang="en-US" altLang="zh-CN" dirty="0"/>
              <a:t>1.</a:t>
            </a:r>
            <a:r>
              <a:rPr lang="zh-CN" altLang="zh-CN" dirty="0"/>
              <a:t>善意并购</a:t>
            </a:r>
          </a:p>
          <a:p>
            <a:r>
              <a:rPr lang="en-US" altLang="zh-CN" dirty="0"/>
              <a:t>2.</a:t>
            </a:r>
            <a:r>
              <a:rPr lang="zh-CN" altLang="zh-CN" dirty="0"/>
              <a:t>非善意并购</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按照并购是否利用杠杆分类</a:t>
            </a:r>
          </a:p>
          <a:p>
            <a:r>
              <a:rPr lang="en-US" altLang="zh-CN" dirty="0"/>
              <a:t>1.</a:t>
            </a:r>
            <a:r>
              <a:rPr lang="zh-CN" altLang="zh-CN" dirty="0"/>
              <a:t>杠杆并购</a:t>
            </a:r>
          </a:p>
          <a:p>
            <a:r>
              <a:rPr lang="en-US" altLang="zh-CN" dirty="0"/>
              <a:t>2.</a:t>
            </a:r>
            <a:r>
              <a:rPr lang="zh-CN" altLang="zh-CN" dirty="0"/>
              <a:t>非杠杆并购</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spTree>
    <p:extLst>
      <p:ext uri="{BB962C8B-B14F-4D97-AF65-F5344CB8AC3E}">
        <p14:creationId xmlns:p14="http://schemas.microsoft.com/office/powerpoint/2010/main" val="248658303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三、并购的动因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收入增加</a:t>
            </a:r>
          </a:p>
          <a:p>
            <a:r>
              <a:rPr lang="zh-CN" altLang="zh-CN" dirty="0"/>
              <a:t>公司合并之后</a:t>
            </a:r>
            <a:r>
              <a:rPr lang="en-US" altLang="zh-CN" dirty="0"/>
              <a:t>,</a:t>
            </a:r>
            <a:r>
              <a:rPr lang="zh-CN" altLang="zh-CN" dirty="0"/>
              <a:t>可以通过战略协同、营销策略的调整或者减少竞争等手段</a:t>
            </a:r>
            <a:r>
              <a:rPr lang="en-US" altLang="zh-CN" dirty="0"/>
              <a:t>,</a:t>
            </a:r>
            <a:r>
              <a:rPr lang="zh-CN" altLang="zh-CN" dirty="0"/>
              <a:t>使合并后的公司取得比两家单一公司更多的收入</a:t>
            </a:r>
            <a:r>
              <a:rPr lang="en-US" altLang="zh-CN" dirty="0"/>
              <a:t>,</a:t>
            </a:r>
            <a:r>
              <a:rPr lang="zh-CN" altLang="zh-CN" dirty="0"/>
              <a:t>从而使并购产生协同效应。</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成本下降</a:t>
            </a:r>
          </a:p>
          <a:p>
            <a:r>
              <a:rPr lang="en-US" altLang="zh-CN" dirty="0"/>
              <a:t>1.</a:t>
            </a:r>
            <a:r>
              <a:rPr lang="zh-CN" altLang="zh-CN" dirty="0"/>
              <a:t>规模经济效应</a:t>
            </a:r>
          </a:p>
          <a:p>
            <a:r>
              <a:rPr lang="en-US" altLang="zh-CN" dirty="0"/>
              <a:t>2.</a:t>
            </a:r>
            <a:r>
              <a:rPr lang="zh-CN" altLang="zh-CN" dirty="0"/>
              <a:t>纵向整合的经济效应</a:t>
            </a:r>
          </a:p>
          <a:p>
            <a:r>
              <a:rPr lang="en-US" altLang="zh-CN" dirty="0"/>
              <a:t>3.</a:t>
            </a:r>
            <a:r>
              <a:rPr lang="zh-CN" altLang="zh-CN" dirty="0"/>
              <a:t>资源互补性</a:t>
            </a:r>
          </a:p>
          <a:p>
            <a:r>
              <a:rPr lang="en-US" altLang="zh-CN" dirty="0"/>
              <a:t>4.</a:t>
            </a:r>
            <a:r>
              <a:rPr lang="zh-CN" altLang="zh-CN" dirty="0"/>
              <a:t>消除低效率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spTree>
    <p:extLst>
      <p:ext uri="{BB962C8B-B14F-4D97-AF65-F5344CB8AC3E}">
        <p14:creationId xmlns:p14="http://schemas.microsoft.com/office/powerpoint/2010/main" val="346145955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四、公司并购的程序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并购双方提出并购意向</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签订并购协议</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股东大会通过并购决议</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通告债权人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办理合并登记手续</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32438178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五、公司并购的价值评估</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成本法</a:t>
            </a:r>
          </a:p>
          <a:p>
            <a:r>
              <a:rPr lang="en-US" altLang="zh-CN" dirty="0"/>
              <a:t>1.</a:t>
            </a:r>
            <a:r>
              <a:rPr lang="zh-CN" altLang="zh-CN" dirty="0"/>
              <a:t>账面价值法</a:t>
            </a:r>
          </a:p>
          <a:p>
            <a:r>
              <a:rPr lang="en-US" altLang="zh-CN" dirty="0"/>
              <a:t>2.</a:t>
            </a:r>
            <a:r>
              <a:rPr lang="zh-CN" altLang="zh-CN" dirty="0"/>
              <a:t>市场价值法</a:t>
            </a:r>
          </a:p>
          <a:p>
            <a:r>
              <a:rPr lang="en-US" altLang="zh-CN" dirty="0"/>
              <a:t>3.</a:t>
            </a:r>
            <a:r>
              <a:rPr lang="zh-CN" altLang="zh-CN" dirty="0"/>
              <a:t>清算价值法</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市场比较法</a:t>
            </a:r>
          </a:p>
          <a:p>
            <a:r>
              <a:rPr lang="en-US" altLang="zh-CN" dirty="0"/>
              <a:t>1.</a:t>
            </a:r>
            <a:r>
              <a:rPr lang="zh-CN" altLang="zh-CN" dirty="0"/>
              <a:t>市盈率法</a:t>
            </a:r>
          </a:p>
          <a:p>
            <a:r>
              <a:rPr lang="en-US" altLang="zh-CN" dirty="0"/>
              <a:t>2.</a:t>
            </a:r>
            <a:r>
              <a:rPr lang="zh-CN" altLang="zh-CN" dirty="0"/>
              <a:t>市净率法</a:t>
            </a:r>
          </a:p>
          <a:p>
            <a:r>
              <a:rPr lang="en-US" altLang="zh-CN" dirty="0"/>
              <a:t>3.</a:t>
            </a:r>
            <a:r>
              <a:rPr lang="zh-CN" altLang="zh-CN" dirty="0"/>
              <a:t>市销率</a:t>
            </a:r>
            <a:r>
              <a:rPr lang="zh-CN" altLang="zh-CN" dirty="0" smtClean="0"/>
              <a:t>法</a:t>
            </a:r>
            <a:endParaRPr lang="zh-CN" altLang="zh-CN"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357834200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企业并购</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现金流量折现法</a:t>
            </a:r>
          </a:p>
          <a:p>
            <a:r>
              <a:rPr lang="en-US" altLang="zh-CN" dirty="0"/>
              <a:t>1.</a:t>
            </a:r>
            <a:r>
              <a:rPr lang="zh-CN" altLang="zh-CN" dirty="0"/>
              <a:t>公司自由现金流量折现模型</a:t>
            </a:r>
          </a:p>
          <a:p>
            <a:r>
              <a:rPr lang="en-US" altLang="zh-CN" dirty="0"/>
              <a:t>2.</a:t>
            </a:r>
            <a:r>
              <a:rPr lang="zh-CN" altLang="zh-CN" dirty="0"/>
              <a:t>股权自由现金流量折现模型</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换股并购估价法</a:t>
            </a:r>
          </a:p>
          <a:p>
            <a:r>
              <a:rPr lang="zh-CN" altLang="zh-CN" dirty="0" smtClean="0"/>
              <a:t>在</a:t>
            </a:r>
            <a:r>
              <a:rPr lang="zh-CN" altLang="zh-CN" dirty="0"/>
              <a:t>并购活动中</a:t>
            </a:r>
            <a:r>
              <a:rPr lang="en-US" altLang="zh-CN" dirty="0"/>
              <a:t>,</a:t>
            </a:r>
            <a:r>
              <a:rPr lang="zh-CN" altLang="zh-CN" dirty="0"/>
              <a:t>并购的协同效应也应当反映在股票价格上</a:t>
            </a:r>
            <a:r>
              <a:rPr lang="en-US" altLang="zh-CN" dirty="0"/>
              <a:t>,</a:t>
            </a:r>
            <a:r>
              <a:rPr lang="zh-CN" altLang="zh-CN" dirty="0"/>
              <a:t>只有并购后并购双方原有股东所持有的股票市值大于并购前所持有的股票市值时</a:t>
            </a:r>
            <a:r>
              <a:rPr lang="en-US" altLang="zh-CN" dirty="0"/>
              <a:t>,</a:t>
            </a:r>
            <a:r>
              <a:rPr lang="zh-CN" altLang="zh-CN" dirty="0"/>
              <a:t>并购活动才能被双方股东接受。采用换股并购时</a:t>
            </a:r>
            <a:r>
              <a:rPr lang="en-US" altLang="zh-CN" dirty="0"/>
              <a:t>,</a:t>
            </a:r>
            <a:r>
              <a:rPr lang="zh-CN" altLang="zh-CN" dirty="0"/>
              <a:t>对目标公司的价值评估主要体现在换股比例的大小上。换股比例是指以一股目标公司的股票交换并购公司股票的股数。</a:t>
            </a:r>
          </a:p>
          <a:p>
            <a:endParaRPr lang="zh-CN" altLang="en-US" dirty="0"/>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83818099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1737</Words>
  <Application>Microsoft Office PowerPoint</Application>
  <PresentationFormat>宽屏</PresentationFormat>
  <Paragraphs>225</Paragraphs>
  <Slides>25</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25</vt:i4>
      </vt:variant>
    </vt:vector>
  </HeadingPairs>
  <TitlesOfParts>
    <vt:vector size="40" baseType="lpstr">
      <vt:lpstr>GungsuhChe</vt:lpstr>
      <vt:lpstr>方正粗黑宋简体</vt:lpstr>
      <vt:lpstr>汉仪铁线黑-65简</vt:lpstr>
      <vt:lpstr>黑体</vt:lpstr>
      <vt:lpstr>楷体</vt:lpstr>
      <vt:lpstr>锐字工房云字库准圆GBK</vt:lpstr>
      <vt:lpstr>宋体</vt:lpstr>
      <vt:lpstr>微软雅黑</vt:lpstr>
      <vt:lpstr>Arial</vt:lpstr>
      <vt:lpstr>Calibri</vt:lpstr>
      <vt:lpstr>Calibri Light</vt:lpstr>
      <vt:lpstr>Times New Roman</vt:lpstr>
      <vt:lpstr>Office 主题</vt:lpstr>
      <vt:lpstr>1_自定义设计方案</vt:lpstr>
      <vt:lpstr>默认设计模板</vt:lpstr>
      <vt:lpstr>第十一章　企业并购重组</vt:lpstr>
      <vt:lpstr>目 录  content</vt:lpstr>
      <vt:lpstr>第一节　企业并购</vt:lpstr>
      <vt:lpstr>第一节　企业并购</vt:lpstr>
      <vt:lpstr>第一节　企业并购</vt:lpstr>
      <vt:lpstr>第一节　企业并购</vt:lpstr>
      <vt:lpstr>第一节　企业并购</vt:lpstr>
      <vt:lpstr>第一节　企业并购</vt:lpstr>
      <vt:lpstr>第一节　企业并购</vt:lpstr>
      <vt:lpstr>第一节　企业并购</vt:lpstr>
      <vt:lpstr>第二节　公司重组</vt:lpstr>
      <vt:lpstr>第二节　公司重组</vt:lpstr>
      <vt:lpstr>第二节　公司重组</vt:lpstr>
      <vt:lpstr>第二节　公司重组</vt:lpstr>
      <vt:lpstr>第三节　财务预警</vt:lpstr>
      <vt:lpstr>第三节　财务预警</vt:lpstr>
      <vt:lpstr>第三节　财务预警</vt:lpstr>
      <vt:lpstr>第三节　财务预警</vt:lpstr>
      <vt:lpstr>第三节　财务预警</vt:lpstr>
      <vt:lpstr>第四节　企业重组与清算 </vt:lpstr>
      <vt:lpstr>第四节　企业重组与清算 </vt:lpstr>
      <vt:lpstr>第四节　企业重组与清算 </vt:lpstr>
      <vt:lpstr>第四节　企业重组与清算 </vt:lpstr>
      <vt:lpstr>第四节　企业重组与清算 </vt:lpstr>
      <vt:lpstr>第四节　企业重组与清算 </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第十一章　企业并购重组</dc:title>
  <dc:creator>s_cc@winning.com.cn</dc:creator>
  <cp:lastModifiedBy>s_cc@winning.com.cn</cp:lastModifiedBy>
  <cp:revision>1</cp:revision>
  <dcterms:created xsi:type="dcterms:W3CDTF">2024-03-15T14:03:22Z</dcterms:created>
  <dcterms:modified xsi:type="dcterms:W3CDTF">2024-03-15T14:33:25Z</dcterms:modified>
</cp:coreProperties>
</file>