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6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62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74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74837"/>
          </a:xfrm>
        </p:spPr>
        <p:txBody>
          <a:bodyPr anchor="b">
            <a:normAutofit/>
          </a:bodyPr>
          <a:lstStyle>
            <a:lvl1pPr algn="ctr">
              <a:defRPr sz="5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331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740390" cy="4609465"/>
          </a:xfrm>
        </p:spPr>
        <p:txBody>
          <a:bodyPr/>
          <a:lstStyle>
            <a:lvl1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1pPr>
            <a:lvl2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2pPr>
            <a:lvl3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3pPr>
            <a:lvl4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4pPr>
            <a:lvl5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8200" y="6457950"/>
            <a:ext cx="2870200" cy="365125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845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452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246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99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5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17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151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6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72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ABF48-5ACB-4D3F-8746-A0B0A587B8F2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81D78-CB91-49AC-93FE-59144FB0C1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2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9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0" y="12185"/>
            <a:ext cx="12192000" cy="6848990"/>
            <a:chOff x="0" y="12185"/>
            <a:chExt cx="12192000" cy="684899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2185"/>
              <a:ext cx="12191512" cy="68289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4" y="88582"/>
              <a:ext cx="1086636" cy="9502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650" y="795070"/>
              <a:ext cx="9377539" cy="3120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57950"/>
              <a:ext cx="12192000" cy="403225"/>
            </a:xfrm>
            <a:prstGeom prst="rect">
              <a:avLst/>
            </a:prstGeom>
          </p:spPr>
        </p:pic>
      </p:grpSp>
      <p:sp>
        <p:nvSpPr>
          <p:cNvPr id="1028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05155" y="1692910"/>
            <a:ext cx="11040745" cy="460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7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748155" y="282575"/>
            <a:ext cx="8558530" cy="72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pic>
        <p:nvPicPr>
          <p:cNvPr id="23" name="图片 22" descr="WPS图片编辑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179685" y="6556056"/>
            <a:ext cx="1905000" cy="285115"/>
          </a:xfrm>
          <a:prstGeom prst="rect">
            <a:avLst/>
          </a:prstGeom>
        </p:spPr>
      </p:pic>
      <p:sp>
        <p:nvSpPr>
          <p:cNvPr id="9" name="灯片编号占位符 4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476046"/>
            <a:ext cx="2743200" cy="365125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第</a:t>
            </a:r>
            <a:fld id="{565CE74E-AB26-4998-AD42-012C4C1AD0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r>
              <a:rPr lang="zh-CN" altLang="en-US" dirty="0">
                <a:solidFill>
                  <a:srgbClr val="000000"/>
                </a:solidFill>
              </a:rPr>
              <a:t>页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55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第六章　短期资产管理</a:t>
            </a:r>
            <a:r>
              <a:rPr lang="en-US" altLang="zh-CN" dirty="0"/>
              <a:t>	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056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二、现金预算管理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现金预算管理的概念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现金预算的作用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现金预算的编制方法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50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三、最佳现金持有量分析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成本分析模式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存货模式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随机模式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046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短期金融资产管理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963360" cy="46094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一、短期金融资产管理的动机与内容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短期金融资产的概念</a:t>
            </a:r>
          </a:p>
          <a:p>
            <a:r>
              <a:rPr lang="zh-CN" altLang="zh-CN" dirty="0"/>
              <a:t>短期金融资产</a:t>
            </a:r>
            <a:r>
              <a:rPr lang="en-US" altLang="zh-CN" dirty="0"/>
              <a:t>,</a:t>
            </a:r>
            <a:r>
              <a:rPr lang="zh-CN" altLang="zh-CN" dirty="0"/>
              <a:t>是指能够随时变现并且持有时间不准备超过一年</a:t>
            </a:r>
            <a:r>
              <a:rPr lang="en-US" altLang="zh-CN" dirty="0"/>
              <a:t>(</a:t>
            </a:r>
            <a:r>
              <a:rPr lang="zh-CN" altLang="zh-CN" dirty="0"/>
              <a:t>含一年</a:t>
            </a:r>
            <a:r>
              <a:rPr lang="en-US" altLang="zh-CN" dirty="0"/>
              <a:t>)</a:t>
            </a:r>
            <a:r>
              <a:rPr lang="zh-CN" altLang="zh-CN" dirty="0"/>
              <a:t>的金融资产</a:t>
            </a:r>
            <a:r>
              <a:rPr lang="en-US" altLang="zh-CN" dirty="0"/>
              <a:t>,</a:t>
            </a:r>
            <a:r>
              <a:rPr lang="zh-CN" altLang="zh-CN" dirty="0"/>
              <a:t>包括股票、债券、基金等。短期金融资产由于易变现等特征而成为现金的替代品</a:t>
            </a:r>
            <a:r>
              <a:rPr lang="en-US" altLang="zh-CN" dirty="0"/>
              <a:t>,</a:t>
            </a:r>
            <a:r>
              <a:rPr lang="zh-CN" altLang="zh-CN" dirty="0"/>
              <a:t>因此短期金融资产管理通常与现金管理密不可分。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持有短期金融资产的动机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以短期金融资产作为现金的替代品。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以短期金融资产取得一定的收益。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12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99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短期金融资产管理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短期金融资产管理的原则和内容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安全性、流动性与营利性相均衡原则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分散投资原则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理智投资原则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9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短期金融资产管理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二、短期金融资产的种类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短期国库券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大额可转让定期存单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货币市场基金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商业票据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证券化资产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20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短期金融资产管理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三、短期金融资产的投资组合决策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三分组和模式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风险与报酬组合模式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期限搭配组合模式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990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第五节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一、应收账款的产生原因及管理方法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应收账款的产生原因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商业竞争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销售和收款的时间差距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应收账款的管理方法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应收账款回收情况的监督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收账政策的制定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764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第五节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二、信用政策分析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信用期间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信用标准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现金折扣政策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072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第五节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三、应收账款的监控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应收账款周转天数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账龄分析表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应收账款账户余额的模式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)ABC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分析法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43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一、存货管理目标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保证生产正常进行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提高销售机动性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维持均衡生产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降低产品生产成本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降低存货取得成本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防止意外事件发生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19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3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目</a:t>
            </a:r>
            <a:r>
              <a:rPr lang="en-US" altLang="zh-CN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 </a:t>
            </a:r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录  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54745" y="1408886"/>
            <a:ext cx="6397421" cy="4664444"/>
            <a:chOff x="1326145" y="1434286"/>
            <a:chExt cx="6397421" cy="4664444"/>
          </a:xfrm>
        </p:grpSpPr>
        <p:grpSp>
          <p:nvGrpSpPr>
            <p:cNvPr id="12" name="Group 4"/>
            <p:cNvGrpSpPr/>
            <p:nvPr/>
          </p:nvGrpSpPr>
          <p:grpSpPr bwMode="auto">
            <a:xfrm>
              <a:off x="1326145" y="1434286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第一节　营运资本管理概述</a:t>
                </a:r>
                <a:endParaRPr lang="zh-CN" altLang="zh-CN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8"/>
            <p:cNvGrpSpPr/>
            <p:nvPr/>
          </p:nvGrpSpPr>
          <p:grpSpPr bwMode="auto">
            <a:xfrm>
              <a:off x="1326145" y="2270879"/>
              <a:ext cx="6390109" cy="639332"/>
              <a:chOff x="0" y="0"/>
              <a:chExt cx="2982" cy="288"/>
            </a:xfrm>
          </p:grpSpPr>
          <p:sp>
            <p:nvSpPr>
              <p:cNvPr id="18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第二节　短期资产管理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2"/>
            <p:cNvGrpSpPr/>
            <p:nvPr/>
          </p:nvGrpSpPr>
          <p:grpSpPr bwMode="auto">
            <a:xfrm>
              <a:off x="1326145" y="3074448"/>
              <a:ext cx="6390109" cy="639332"/>
              <a:chOff x="0" y="0"/>
              <a:chExt cx="2982" cy="288"/>
            </a:xfrm>
          </p:grpSpPr>
          <p:sp>
            <p:nvSpPr>
              <p:cNvPr id="15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第三节　现金管理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17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4"/>
            <p:cNvGrpSpPr/>
            <p:nvPr/>
          </p:nvGrpSpPr>
          <p:grpSpPr bwMode="auto">
            <a:xfrm>
              <a:off x="1326145" y="3869983"/>
              <a:ext cx="6390109" cy="639332"/>
              <a:chOff x="0" y="0"/>
              <a:chExt cx="2982" cy="288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639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第四节　短期金融资产管理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8"/>
            <p:cNvGrpSpPr/>
            <p:nvPr/>
          </p:nvGrpSpPr>
          <p:grpSpPr bwMode="auto">
            <a:xfrm>
              <a:off x="1333457" y="4655829"/>
              <a:ext cx="6390109" cy="639332"/>
              <a:chOff x="0" y="0"/>
              <a:chExt cx="2982" cy="288"/>
            </a:xfrm>
          </p:grpSpPr>
          <p:sp>
            <p:nvSpPr>
              <p:cNvPr id="25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第五节　应收账款管理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7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12"/>
            <p:cNvGrpSpPr/>
            <p:nvPr/>
          </p:nvGrpSpPr>
          <p:grpSpPr bwMode="auto">
            <a:xfrm>
              <a:off x="1333457" y="5459398"/>
              <a:ext cx="6390109" cy="639332"/>
              <a:chOff x="0" y="0"/>
              <a:chExt cx="2982" cy="288"/>
            </a:xfrm>
          </p:grpSpPr>
          <p:sp>
            <p:nvSpPr>
              <p:cNvPr id="29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第六节　存货管理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620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二、储备存货的成本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取得成本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储存成本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缺货成本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04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三、最优存货量的确定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经济订货基本模型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经济订货基本模型的扩展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保险储备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070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四、存货控制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)ABC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分类管理法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适时制管理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存货的归口和分级控制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22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49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营运资本管理概述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一、营运资本的概念</a:t>
            </a:r>
          </a:p>
          <a:p>
            <a:r>
              <a:rPr lang="zh-CN" altLang="zh-CN" dirty="0"/>
              <a:t>营运资本</a:t>
            </a:r>
            <a:r>
              <a:rPr lang="en-US" altLang="zh-CN" dirty="0"/>
              <a:t>(working capital),</a:t>
            </a:r>
            <a:r>
              <a:rPr lang="zh-CN" altLang="zh-CN" dirty="0"/>
              <a:t>是指在企业生产经营活动中占用在流动资产上的资金。营运资本有广义和狭义之分</a:t>
            </a:r>
            <a:r>
              <a:rPr lang="en-US" altLang="zh-CN" dirty="0"/>
              <a:t>,</a:t>
            </a:r>
            <a:r>
              <a:rPr lang="zh-CN" altLang="zh-CN" dirty="0"/>
              <a:t>广义的营运资本是指一家企业流动资产的总额</a:t>
            </a:r>
            <a:r>
              <a:rPr lang="en-US" altLang="zh-CN" dirty="0"/>
              <a:t>;</a:t>
            </a:r>
            <a:r>
              <a:rPr lang="zh-CN" altLang="zh-CN" dirty="0"/>
              <a:t>狭义的营运资本是指流动资产减去流动负债后的余额。这里指的是狭义的营运资本概念。营运资本的管理既包括流动资产的管理</a:t>
            </a:r>
            <a:r>
              <a:rPr lang="en-US" altLang="zh-CN" dirty="0"/>
              <a:t>,</a:t>
            </a:r>
            <a:r>
              <a:rPr lang="zh-CN" altLang="zh-CN" dirty="0"/>
              <a:t>也包括流动负债的管理。</a:t>
            </a:r>
          </a:p>
          <a:p>
            <a:r>
              <a:rPr lang="zh-CN" altLang="zh-CN" dirty="0"/>
              <a:t>营运资本管理主要解决两个问题</a:t>
            </a:r>
            <a:r>
              <a:rPr lang="en-US" altLang="zh-CN" dirty="0"/>
              <a:t>:</a:t>
            </a:r>
            <a:r>
              <a:rPr lang="zh-CN" altLang="zh-CN" dirty="0"/>
              <a:t>一是如何确定短期资产的最佳持有量</a:t>
            </a:r>
            <a:r>
              <a:rPr lang="en-US" altLang="zh-CN" dirty="0"/>
              <a:t>;</a:t>
            </a:r>
            <a:r>
              <a:rPr lang="zh-CN" altLang="zh-CN" dirty="0"/>
              <a:t>二是如何筹集短期资金。这两个问题分别涉及每一种短期资产和短期负债的管理方式及策略</a:t>
            </a:r>
            <a:r>
              <a:rPr lang="en-US" altLang="zh-CN" dirty="0"/>
              <a:t>,</a:t>
            </a:r>
            <a:r>
              <a:rPr lang="zh-CN" altLang="zh-CN" dirty="0"/>
              <a:t>体现了公司短期性财务活动的概括。通过对营运资本的分析</a:t>
            </a:r>
            <a:r>
              <a:rPr lang="en-US" altLang="zh-CN" dirty="0"/>
              <a:t>,</a:t>
            </a:r>
            <a:r>
              <a:rPr lang="zh-CN" altLang="zh-CN" dirty="0"/>
              <a:t>可以了解公司短期资产的流动性、短期资产的变现能力以及短期偿债能力。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63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营运资本管理概述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二、营运资本的特点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营运资本的来源具有多样性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营运资本的数量具有波动性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营运资本的周转具有短期性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营运资本的实物形态具有变动性和易变现性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4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营运资本管理概述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三、营运资本管理的原则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满足正常资金需求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提高资金使用效率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节约资金使用成本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维持短期偿债能力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45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短期资产管理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一、短期资产的特征与分类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短期资产的特征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周转速度快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变现能力强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财务风险小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短期资产的分类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按照实物形态</a:t>
            </a:r>
            <a:r>
              <a:rPr lang="en-US" altLang="zh-CN" dirty="0"/>
              <a:t>,</a:t>
            </a:r>
            <a:r>
              <a:rPr lang="zh-CN" altLang="zh-CN" dirty="0"/>
              <a:t>可以将短期资产分为现金、短期金融资产、应收及预付款项和存货。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按照在生产经营循环中所处的流程</a:t>
            </a:r>
            <a:r>
              <a:rPr lang="en-US" altLang="zh-CN" dirty="0"/>
              <a:t>,</a:t>
            </a:r>
            <a:r>
              <a:rPr lang="zh-CN" altLang="zh-CN" dirty="0"/>
              <a:t>可以把短期资产划分为生产领域中的短期资产、流通领域中的短期资产以及其他领域中的流动资产。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10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短期资产管理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二、短期资产的持有政策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宽松型持有政策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适中型持有政策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紧缩型持有政策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74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短期资产管理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854178" cy="460946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三、短期资产政策对公司风险和报酬的影响</a:t>
            </a:r>
          </a:p>
          <a:p>
            <a:r>
              <a:rPr lang="zh-CN" altLang="zh-CN" dirty="0"/>
              <a:t>较多地投资于短期资产可以降低企业的财务风险</a:t>
            </a:r>
            <a:r>
              <a:rPr lang="en-US" altLang="zh-CN" dirty="0"/>
              <a:t>,</a:t>
            </a:r>
            <a:r>
              <a:rPr lang="zh-CN" altLang="zh-CN" dirty="0"/>
              <a:t>因为企业不能及时偿还债务时</a:t>
            </a:r>
            <a:r>
              <a:rPr lang="en-US" altLang="zh-CN" dirty="0"/>
              <a:t>,</a:t>
            </a:r>
            <a:r>
              <a:rPr lang="zh-CN" altLang="zh-CN" dirty="0"/>
              <a:t>短期资产可以迅速转化为现金予以偿还。但短期资产投资过多</a:t>
            </a:r>
            <a:r>
              <a:rPr lang="en-US" altLang="zh-CN" dirty="0"/>
              <a:t>,</a:t>
            </a:r>
            <a:r>
              <a:rPr lang="zh-CN" altLang="zh-CN" dirty="0"/>
              <a:t>造成流动资产的相对闲置</a:t>
            </a:r>
            <a:r>
              <a:rPr lang="en-US" altLang="zh-CN" dirty="0"/>
              <a:t>,</a:t>
            </a:r>
            <a:r>
              <a:rPr lang="zh-CN" altLang="zh-CN" dirty="0"/>
              <a:t>而长期资产却又相对不足</a:t>
            </a:r>
            <a:r>
              <a:rPr lang="en-US" altLang="zh-CN" dirty="0"/>
              <a:t>,</a:t>
            </a:r>
            <a:r>
              <a:rPr lang="zh-CN" altLang="zh-CN" dirty="0"/>
              <a:t>会使企业生产能力下降</a:t>
            </a:r>
            <a:r>
              <a:rPr lang="en-US" altLang="zh-CN" dirty="0"/>
              <a:t>,</a:t>
            </a:r>
            <a:r>
              <a:rPr lang="zh-CN" altLang="zh-CN" dirty="0"/>
              <a:t>从而减少企业盈利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总之</a:t>
            </a:r>
            <a:r>
              <a:rPr lang="en-US" altLang="zh-CN" dirty="0"/>
              <a:t>,</a:t>
            </a:r>
            <a:r>
              <a:rPr lang="zh-CN" altLang="zh-CN" dirty="0"/>
              <a:t>在资产总额和筹资组合都保持不变的情况下</a:t>
            </a:r>
            <a:r>
              <a:rPr lang="en-US" altLang="zh-CN" dirty="0"/>
              <a:t>,</a:t>
            </a:r>
            <a:r>
              <a:rPr lang="zh-CN" altLang="zh-CN" dirty="0"/>
              <a:t>如果长期资产减少而短期资产增加</a:t>
            </a:r>
            <a:r>
              <a:rPr lang="en-US" altLang="zh-CN" dirty="0"/>
              <a:t>,</a:t>
            </a:r>
            <a:r>
              <a:rPr lang="zh-CN" altLang="zh-CN" dirty="0"/>
              <a:t>就会降低企业的风险</a:t>
            </a:r>
            <a:r>
              <a:rPr lang="en-US" altLang="zh-CN" dirty="0"/>
              <a:t>,</a:t>
            </a:r>
            <a:r>
              <a:rPr lang="zh-CN" altLang="zh-CN" dirty="0"/>
              <a:t>但也会减少企业盈利</a:t>
            </a:r>
            <a:r>
              <a:rPr lang="en-US" altLang="zh-CN" dirty="0"/>
              <a:t>;</a:t>
            </a:r>
            <a:r>
              <a:rPr lang="zh-CN" altLang="zh-CN" dirty="0"/>
              <a:t>反之</a:t>
            </a:r>
            <a:r>
              <a:rPr lang="en-US" altLang="zh-CN" dirty="0"/>
              <a:t>,</a:t>
            </a:r>
            <a:r>
              <a:rPr lang="zh-CN" altLang="zh-CN" dirty="0"/>
              <a:t>如果长期资产增加</a:t>
            </a:r>
            <a:r>
              <a:rPr lang="en-US" altLang="zh-CN" dirty="0"/>
              <a:t>,</a:t>
            </a:r>
            <a:r>
              <a:rPr lang="zh-CN" altLang="zh-CN" dirty="0"/>
              <a:t>短期资产减少</a:t>
            </a:r>
            <a:r>
              <a:rPr lang="en-US" altLang="zh-CN" dirty="0"/>
              <a:t>,</a:t>
            </a:r>
            <a:r>
              <a:rPr lang="zh-CN" altLang="zh-CN" dirty="0"/>
              <a:t>则会增加企业的风险和盈利。所以</a:t>
            </a:r>
            <a:r>
              <a:rPr lang="en-US" altLang="zh-CN" dirty="0"/>
              <a:t>,</a:t>
            </a:r>
            <a:r>
              <a:rPr lang="zh-CN" altLang="zh-CN" dirty="0"/>
              <a:t>在确定资产组合时</a:t>
            </a:r>
            <a:r>
              <a:rPr lang="en-US" altLang="zh-CN" dirty="0"/>
              <a:t>,</a:t>
            </a:r>
            <a:r>
              <a:rPr lang="zh-CN" altLang="zh-CN" dirty="0"/>
              <a:t>面临风险和报酬的权衡。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35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一、现金管理的动机和方法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持有现金的动机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交易性需求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预防性需求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投机性需求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现金管理的方法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力争现金流量同步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使用现金浮游量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加速收款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推迟应付账款的支付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9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01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1173</Words>
  <Application>Microsoft Office PowerPoint</Application>
  <PresentationFormat>宽屏</PresentationFormat>
  <Paragraphs>170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GungsuhChe</vt:lpstr>
      <vt:lpstr>方正粗黑宋简体</vt:lpstr>
      <vt:lpstr>汉仪铁线黑-65简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1_自定义设计方案</vt:lpstr>
      <vt:lpstr>默认设计模板</vt:lpstr>
      <vt:lpstr>第六章　短期资产管理 </vt:lpstr>
      <vt:lpstr>目 录  content</vt:lpstr>
      <vt:lpstr>第一节　营运资本管理概述</vt:lpstr>
      <vt:lpstr>第一节　营运资本管理概述</vt:lpstr>
      <vt:lpstr>第一节　营运资本管理概述</vt:lpstr>
      <vt:lpstr>第二节　短期资产管理</vt:lpstr>
      <vt:lpstr>第二节　短期资产管理</vt:lpstr>
      <vt:lpstr>第二节　短期资产管理</vt:lpstr>
      <vt:lpstr>第三节　现金管理</vt:lpstr>
      <vt:lpstr>第三节　现金管理</vt:lpstr>
      <vt:lpstr>第三节　现金管理</vt:lpstr>
      <vt:lpstr>第四节　短期金融资产管理</vt:lpstr>
      <vt:lpstr>第四节　短期金融资产管理</vt:lpstr>
      <vt:lpstr>第四节　短期金融资产管理</vt:lpstr>
      <vt:lpstr>第四节　短期金融资产管理</vt:lpstr>
      <vt:lpstr>第五节　应收账款管理</vt:lpstr>
      <vt:lpstr>第五节　应收账款管理</vt:lpstr>
      <vt:lpstr>第五节　应收账款管理</vt:lpstr>
      <vt:lpstr>第六节　存货管理</vt:lpstr>
      <vt:lpstr>第六节　存货管理</vt:lpstr>
      <vt:lpstr>第六节　存货管理</vt:lpstr>
      <vt:lpstr>第六节　存货管理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短期资产管理 </dc:title>
  <dc:creator>s_cc@winning.com.cn</dc:creator>
  <cp:lastModifiedBy>s_cc@winning.com.cn</cp:lastModifiedBy>
  <cp:revision>1</cp:revision>
  <dcterms:created xsi:type="dcterms:W3CDTF">2024-03-15T14:03:05Z</dcterms:created>
  <dcterms:modified xsi:type="dcterms:W3CDTF">2024-03-15T14:30:41Z</dcterms:modified>
</cp:coreProperties>
</file>