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2" r:id="rId3"/>
  </p:sld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40" autoAdjust="0"/>
    <p:restoredTop sz="94660"/>
  </p:normalViewPr>
  <p:slideViewPr>
    <p:cSldViewPr snapToGrid="0">
      <p:cViewPr varScale="1">
        <p:scale>
          <a:sx n="67" d="100"/>
          <a:sy n="67" d="100"/>
        </p:scale>
        <p:origin x="78" y="21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1C8C9EF-D1BD-41C9-9158-5DF5A28EEFD4}" type="datetimeFigureOut">
              <a:rPr lang="zh-CN" altLang="en-US" smtClean="0"/>
              <a:t>2024/3/15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CDEBB6-846F-43E9-9E52-A8589CD55EA0}" type="slidenum">
              <a:rPr lang="zh-CN" altLang="en-US" smtClean="0"/>
              <a:t>‹#›</a:t>
            </a:fld>
            <a:endParaRPr lang="zh-CN" altLang="en-US"/>
          </a:p>
        </p:txBody>
      </p:sp>
    </p:spTree>
    <p:extLst>
      <p:ext uri="{BB962C8B-B14F-4D97-AF65-F5344CB8AC3E}">
        <p14:creationId xmlns:p14="http://schemas.microsoft.com/office/powerpoint/2010/main" val="14730271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1C8C9EF-D1BD-41C9-9158-5DF5A28EEFD4}" type="datetimeFigureOut">
              <a:rPr lang="zh-CN" altLang="en-US" smtClean="0"/>
              <a:t>2024/3/15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CDEBB6-846F-43E9-9E52-A8589CD55EA0}" type="slidenum">
              <a:rPr lang="zh-CN" altLang="en-US" smtClean="0"/>
              <a:t>‹#›</a:t>
            </a:fld>
            <a:endParaRPr lang="zh-CN" altLang="en-US"/>
          </a:p>
        </p:txBody>
      </p:sp>
    </p:spTree>
    <p:extLst>
      <p:ext uri="{BB962C8B-B14F-4D97-AF65-F5344CB8AC3E}">
        <p14:creationId xmlns:p14="http://schemas.microsoft.com/office/powerpoint/2010/main" val="4052386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1C8C9EF-D1BD-41C9-9158-5DF5A28EEFD4}" type="datetimeFigureOut">
              <a:rPr lang="zh-CN" altLang="en-US" smtClean="0"/>
              <a:t>2024/3/15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CDEBB6-846F-43E9-9E52-A8589CD55EA0}" type="slidenum">
              <a:rPr lang="zh-CN" altLang="en-US" smtClean="0"/>
              <a:t>‹#›</a:t>
            </a:fld>
            <a:endParaRPr lang="zh-CN" altLang="en-US"/>
          </a:p>
        </p:txBody>
      </p:sp>
    </p:spTree>
    <p:extLst>
      <p:ext uri="{BB962C8B-B14F-4D97-AF65-F5344CB8AC3E}">
        <p14:creationId xmlns:p14="http://schemas.microsoft.com/office/powerpoint/2010/main" val="15604652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1874837"/>
          </a:xfrm>
        </p:spPr>
        <p:txBody>
          <a:bodyPr anchor="b">
            <a:normAutofit/>
          </a:bodyPr>
          <a:lstStyle>
            <a:lvl1pPr algn="ctr">
              <a:defRPr sz="5400" b="1">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4" name="日期占位符 3"/>
          <p:cNvSpPr>
            <a:spLocks noGrp="1"/>
          </p:cNvSpPr>
          <p:nvPr>
            <p:ph type="dt" sz="half" idx="10"/>
          </p:nvPr>
        </p:nvSpPr>
        <p:spPr/>
        <p:txBody>
          <a:bodyPr/>
          <a:lstStyle/>
          <a:p>
            <a:fld id="{0B309F7C-58A9-45B2-A918-885846AD9F16}" type="datetimeFigureOut">
              <a:rPr lang="zh-CN" altLang="en-US" smtClean="0">
                <a:solidFill>
                  <a:prstClr val="black">
                    <a:tint val="75000"/>
                  </a:prstClr>
                </a:solidFill>
              </a:rPr>
              <a:pPr/>
              <a:t>2024/3/15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AD5B0309-EA22-46EC-A8C7-90C844809B9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892077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0">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78180" y="1539240"/>
            <a:ext cx="10740390" cy="4609465"/>
          </a:xfrm>
        </p:spPr>
        <p:txBody>
          <a:bodyPr/>
          <a:lstStyle>
            <a:lvl1pPr algn="just" eaLnBrk="0" fontAlgn="base" latinLnBrk="0" hangingPunct="0">
              <a:lnSpc>
                <a:spcPct val="135000"/>
              </a:lnSpc>
              <a:spcBef>
                <a:spcPts val="0"/>
              </a:spcBef>
              <a:defRPr>
                <a:latin typeface="+mn-ea"/>
                <a:ea typeface="+mn-ea"/>
              </a:defRPr>
            </a:lvl1pPr>
            <a:lvl2pPr algn="just" eaLnBrk="0" fontAlgn="base" latinLnBrk="0" hangingPunct="0">
              <a:lnSpc>
                <a:spcPct val="135000"/>
              </a:lnSpc>
              <a:spcBef>
                <a:spcPts val="0"/>
              </a:spcBef>
              <a:defRPr>
                <a:latin typeface="+mn-ea"/>
                <a:ea typeface="+mn-ea"/>
              </a:defRPr>
            </a:lvl2pPr>
            <a:lvl3pPr algn="just" eaLnBrk="0" fontAlgn="base" latinLnBrk="0" hangingPunct="0">
              <a:lnSpc>
                <a:spcPct val="135000"/>
              </a:lnSpc>
              <a:spcBef>
                <a:spcPts val="0"/>
              </a:spcBef>
              <a:defRPr>
                <a:latin typeface="+mn-ea"/>
                <a:ea typeface="+mn-ea"/>
              </a:defRPr>
            </a:lvl3pPr>
            <a:lvl4pPr algn="just" eaLnBrk="0" fontAlgn="base" latinLnBrk="0" hangingPunct="0">
              <a:lnSpc>
                <a:spcPct val="135000"/>
              </a:lnSpc>
              <a:spcBef>
                <a:spcPts val="0"/>
              </a:spcBef>
              <a:defRPr>
                <a:latin typeface="+mn-ea"/>
                <a:ea typeface="+mn-ea"/>
              </a:defRPr>
            </a:lvl4pPr>
            <a:lvl5pPr algn="just" eaLnBrk="0" fontAlgn="base" latinLnBrk="0" hangingPunct="0">
              <a:lnSpc>
                <a:spcPct val="135000"/>
              </a:lnSpc>
              <a:spcBef>
                <a:spcPts val="0"/>
              </a:spcBef>
              <a:defRPr>
                <a:latin typeface="+mn-ea"/>
                <a:ea typeface="+mn-ea"/>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a:xfrm>
            <a:off x="596900" y="6457950"/>
            <a:ext cx="2743200" cy="365125"/>
          </a:xfrm>
        </p:spPr>
        <p:txBody>
          <a:bodyPr/>
          <a:lstStyle/>
          <a:p>
            <a:fld id="{BB962C8B-B14F-4D97-AF65-F5344CB8AC3E}" type="datetime1">
              <a:rPr lang="zh-CN" altLang="en-US">
                <a:solidFill>
                  <a:srgbClr val="000000"/>
                </a:solidFill>
              </a:rPr>
              <a:pPr/>
              <a:t>2024/3/15</a:t>
            </a:fld>
            <a:endParaRPr lang="zh-CN" altLang="en-US" dirty="0">
              <a:solidFill>
                <a:srgbClr val="000000"/>
              </a:solidFill>
            </a:endParaRPr>
          </a:p>
        </p:txBody>
      </p:sp>
      <p:sp>
        <p:nvSpPr>
          <p:cNvPr id="6" name="灯片编号占位符 5"/>
          <p:cNvSpPr>
            <a:spLocks noGrp="1"/>
          </p:cNvSpPr>
          <p:nvPr>
            <p:ph type="sldNum" sz="quarter" idx="12"/>
          </p:nvPr>
        </p:nvSpPr>
        <p:spPr>
          <a:xfrm>
            <a:off x="8458200" y="6457950"/>
            <a:ext cx="2870200" cy="365125"/>
          </a:xfrm>
        </p:spPr>
        <p:txBody>
          <a:bodyPr/>
          <a:lstStyle/>
          <a:p>
            <a:r>
              <a:rPr lang="en-US" altLang="zh-CN" dirty="0" smtClean="0">
                <a:solidFill>
                  <a:srgbClr val="000000"/>
                </a:solidFill>
              </a:rPr>
              <a:t>Page </a:t>
            </a:r>
            <a:fld id="{565CE74E-AB26-4998-AD42-012C4C1AD076}" type="slidenum">
              <a:rPr lang="zh-CN" altLang="en-US" smtClean="0">
                <a:solidFill>
                  <a:srgbClr val="000000"/>
                </a:solidFill>
              </a:rPr>
              <a:pPr/>
              <a:t>‹#›</a:t>
            </a:fld>
            <a:endParaRPr lang="zh-CN" altLang="en-US" dirty="0">
              <a:solidFill>
                <a:srgbClr val="000000"/>
              </a:solidFill>
            </a:endParaRPr>
          </a:p>
        </p:txBody>
      </p:sp>
    </p:spTree>
    <p:extLst>
      <p:ext uri="{BB962C8B-B14F-4D97-AF65-F5344CB8AC3E}">
        <p14:creationId xmlns:p14="http://schemas.microsoft.com/office/powerpoint/2010/main" val="3483706698"/>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hf hdr="0" ftr="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1C8C9EF-D1BD-41C9-9158-5DF5A28EEFD4}" type="datetimeFigureOut">
              <a:rPr lang="zh-CN" altLang="en-US" smtClean="0"/>
              <a:t>2024/3/15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CDEBB6-846F-43E9-9E52-A8589CD55EA0}" type="slidenum">
              <a:rPr lang="zh-CN" altLang="en-US" smtClean="0"/>
              <a:t>‹#›</a:t>
            </a:fld>
            <a:endParaRPr lang="zh-CN" altLang="en-US"/>
          </a:p>
        </p:txBody>
      </p:sp>
    </p:spTree>
    <p:extLst>
      <p:ext uri="{BB962C8B-B14F-4D97-AF65-F5344CB8AC3E}">
        <p14:creationId xmlns:p14="http://schemas.microsoft.com/office/powerpoint/2010/main" val="30548640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C1C8C9EF-D1BD-41C9-9158-5DF5A28EEFD4}" type="datetimeFigureOut">
              <a:rPr lang="zh-CN" altLang="en-US" smtClean="0"/>
              <a:t>2024/3/15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CDEBB6-846F-43E9-9E52-A8589CD55EA0}" type="slidenum">
              <a:rPr lang="zh-CN" altLang="en-US" smtClean="0"/>
              <a:t>‹#›</a:t>
            </a:fld>
            <a:endParaRPr lang="zh-CN" altLang="en-US"/>
          </a:p>
        </p:txBody>
      </p:sp>
    </p:spTree>
    <p:extLst>
      <p:ext uri="{BB962C8B-B14F-4D97-AF65-F5344CB8AC3E}">
        <p14:creationId xmlns:p14="http://schemas.microsoft.com/office/powerpoint/2010/main" val="28983802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1C8C9EF-D1BD-41C9-9158-5DF5A28EEFD4}" type="datetimeFigureOut">
              <a:rPr lang="zh-CN" altLang="en-US" smtClean="0"/>
              <a:t>2024/3/15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1CDEBB6-846F-43E9-9E52-A8589CD55EA0}" type="slidenum">
              <a:rPr lang="zh-CN" altLang="en-US" smtClean="0"/>
              <a:t>‹#›</a:t>
            </a:fld>
            <a:endParaRPr lang="zh-CN" altLang="en-US"/>
          </a:p>
        </p:txBody>
      </p:sp>
    </p:spTree>
    <p:extLst>
      <p:ext uri="{BB962C8B-B14F-4D97-AF65-F5344CB8AC3E}">
        <p14:creationId xmlns:p14="http://schemas.microsoft.com/office/powerpoint/2010/main" val="10418877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1C8C9EF-D1BD-41C9-9158-5DF5A28EEFD4}" type="datetimeFigureOut">
              <a:rPr lang="zh-CN" altLang="en-US" smtClean="0"/>
              <a:t>2024/3/15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1CDEBB6-846F-43E9-9E52-A8589CD55EA0}" type="slidenum">
              <a:rPr lang="zh-CN" altLang="en-US" smtClean="0"/>
              <a:t>‹#›</a:t>
            </a:fld>
            <a:endParaRPr lang="zh-CN" altLang="en-US"/>
          </a:p>
        </p:txBody>
      </p:sp>
    </p:spTree>
    <p:extLst>
      <p:ext uri="{BB962C8B-B14F-4D97-AF65-F5344CB8AC3E}">
        <p14:creationId xmlns:p14="http://schemas.microsoft.com/office/powerpoint/2010/main" val="3161336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1C8C9EF-D1BD-41C9-9158-5DF5A28EEFD4}" type="datetimeFigureOut">
              <a:rPr lang="zh-CN" altLang="en-US" smtClean="0"/>
              <a:t>2024/3/15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1CDEBB6-846F-43E9-9E52-A8589CD55EA0}" type="slidenum">
              <a:rPr lang="zh-CN" altLang="en-US" smtClean="0"/>
              <a:t>‹#›</a:t>
            </a:fld>
            <a:endParaRPr lang="zh-CN" altLang="en-US"/>
          </a:p>
        </p:txBody>
      </p:sp>
    </p:spTree>
    <p:extLst>
      <p:ext uri="{BB962C8B-B14F-4D97-AF65-F5344CB8AC3E}">
        <p14:creationId xmlns:p14="http://schemas.microsoft.com/office/powerpoint/2010/main" val="8284118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1C8C9EF-D1BD-41C9-9158-5DF5A28EEFD4}" type="datetimeFigureOut">
              <a:rPr lang="zh-CN" altLang="en-US" smtClean="0"/>
              <a:t>2024/3/15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1CDEBB6-846F-43E9-9E52-A8589CD55EA0}" type="slidenum">
              <a:rPr lang="zh-CN" altLang="en-US" smtClean="0"/>
              <a:t>‹#›</a:t>
            </a:fld>
            <a:endParaRPr lang="zh-CN" altLang="en-US"/>
          </a:p>
        </p:txBody>
      </p:sp>
    </p:spTree>
    <p:extLst>
      <p:ext uri="{BB962C8B-B14F-4D97-AF65-F5344CB8AC3E}">
        <p14:creationId xmlns:p14="http://schemas.microsoft.com/office/powerpoint/2010/main" val="10957987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1C8C9EF-D1BD-41C9-9158-5DF5A28EEFD4}" type="datetimeFigureOut">
              <a:rPr lang="zh-CN" altLang="en-US" smtClean="0"/>
              <a:t>2024/3/15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1CDEBB6-846F-43E9-9E52-A8589CD55EA0}" type="slidenum">
              <a:rPr lang="zh-CN" altLang="en-US" smtClean="0"/>
              <a:t>‹#›</a:t>
            </a:fld>
            <a:endParaRPr lang="zh-CN" altLang="en-US"/>
          </a:p>
        </p:txBody>
      </p:sp>
    </p:spTree>
    <p:extLst>
      <p:ext uri="{BB962C8B-B14F-4D97-AF65-F5344CB8AC3E}">
        <p14:creationId xmlns:p14="http://schemas.microsoft.com/office/powerpoint/2010/main" val="14383908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1C8C9EF-D1BD-41C9-9158-5DF5A28EEFD4}" type="datetimeFigureOut">
              <a:rPr lang="zh-CN" altLang="en-US" smtClean="0"/>
              <a:t>2024/3/15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1CDEBB6-846F-43E9-9E52-A8589CD55EA0}" type="slidenum">
              <a:rPr lang="zh-CN" altLang="en-US" smtClean="0"/>
              <a:t>‹#›</a:t>
            </a:fld>
            <a:endParaRPr lang="zh-CN" altLang="en-US"/>
          </a:p>
        </p:txBody>
      </p:sp>
    </p:spTree>
    <p:extLst>
      <p:ext uri="{BB962C8B-B14F-4D97-AF65-F5344CB8AC3E}">
        <p14:creationId xmlns:p14="http://schemas.microsoft.com/office/powerpoint/2010/main" val="10415813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theme" Target="../theme/theme3.xml"/><Relationship Id="rId1" Type="http://schemas.openxmlformats.org/officeDocument/2006/relationships/slideLayout" Target="../slideLayouts/slideLayout1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C8C9EF-D1BD-41C9-9158-5DF5A28EEFD4}" type="datetimeFigureOut">
              <a:rPr lang="zh-CN" altLang="en-US" smtClean="0"/>
              <a:t>2024/3/15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CDEBB6-846F-43E9-9E52-A8589CD55EA0}" type="slidenum">
              <a:rPr lang="zh-CN" altLang="en-US" smtClean="0"/>
              <a:t>‹#›</a:t>
            </a:fld>
            <a:endParaRPr lang="zh-CN" altLang="en-US"/>
          </a:p>
        </p:txBody>
      </p:sp>
    </p:spTree>
    <p:extLst>
      <p:ext uri="{BB962C8B-B14F-4D97-AF65-F5344CB8AC3E}">
        <p14:creationId xmlns:p14="http://schemas.microsoft.com/office/powerpoint/2010/main" val="20303605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309F7C-58A9-45B2-A918-885846AD9F16}" type="datetimeFigureOut">
              <a:rPr lang="zh-CN" altLang="en-US" smtClean="0">
                <a:solidFill>
                  <a:prstClr val="black">
                    <a:tint val="75000"/>
                  </a:prstClr>
                </a:solidFill>
              </a:rPr>
              <a:pPr/>
              <a:t>2024/3/15</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5B0309-EA22-46EC-A8C7-90C844809B90}"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967184"/>
          </a:xfrm>
          <a:prstGeom prst="rect">
            <a:avLst/>
          </a:prstGeom>
        </p:spPr>
      </p:pic>
    </p:spTree>
    <p:extLst>
      <p:ext uri="{BB962C8B-B14F-4D97-AF65-F5344CB8AC3E}">
        <p14:creationId xmlns:p14="http://schemas.microsoft.com/office/powerpoint/2010/main" val="3802148245"/>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noFill/>
        <a:effectLst/>
      </p:bgPr>
    </p:bg>
    <p:spTree>
      <p:nvGrpSpPr>
        <p:cNvPr id="1" name=""/>
        <p:cNvGrpSpPr/>
        <p:nvPr/>
      </p:nvGrpSpPr>
      <p:grpSpPr>
        <a:xfrm>
          <a:off x="0" y="0"/>
          <a:ext cx="0" cy="0"/>
          <a:chOff x="0" y="0"/>
          <a:chExt cx="0" cy="0"/>
        </a:xfrm>
      </p:grpSpPr>
      <p:sp>
        <p:nvSpPr>
          <p:cNvPr id="8" name="日期占位符 3"/>
          <p:cNvSpPr>
            <a:spLocks noGrp="1"/>
          </p:cNvSpPr>
          <p:nvPr>
            <p:ph type="dt" sz="half" idx="2"/>
          </p:nvPr>
        </p:nvSpPr>
        <p:spPr>
          <a:xfrm>
            <a:off x="596900" y="6457950"/>
            <a:ext cx="2743200" cy="365125"/>
          </a:xfrm>
        </p:spPr>
        <p:txBody>
          <a:bodyPr/>
          <a:lstStyle/>
          <a:p>
            <a:fld id="{BB962C8B-B14F-4D97-AF65-F5344CB8AC3E}" type="datetime1">
              <a:rPr lang="zh-CN" altLang="en-US">
                <a:solidFill>
                  <a:srgbClr val="000000"/>
                </a:solidFill>
              </a:rPr>
              <a:pPr/>
              <a:t>2024/3/15</a:t>
            </a:fld>
            <a:endParaRPr lang="zh-CN" altLang="en-US" dirty="0">
              <a:solidFill>
                <a:srgbClr val="000000"/>
              </a:solidFill>
            </a:endParaRPr>
          </a:p>
        </p:txBody>
      </p:sp>
      <p:grpSp>
        <p:nvGrpSpPr>
          <p:cNvPr id="4" name="组合 3"/>
          <p:cNvGrpSpPr/>
          <p:nvPr userDrawn="1"/>
        </p:nvGrpSpPr>
        <p:grpSpPr>
          <a:xfrm>
            <a:off x="0" y="12185"/>
            <a:ext cx="12192000" cy="6848990"/>
            <a:chOff x="0" y="12185"/>
            <a:chExt cx="12192000" cy="6848990"/>
          </a:xfrm>
        </p:grpSpPr>
        <p:pic>
          <p:nvPicPr>
            <p:cNvPr id="3" name="图片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12185"/>
              <a:ext cx="12191512" cy="6828986"/>
            </a:xfrm>
            <a:prstGeom prst="rect">
              <a:avLst/>
            </a:prstGeom>
          </p:spPr>
        </p:pic>
        <p:pic>
          <p:nvPicPr>
            <p:cNvPr id="10" name="图片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52014" y="88582"/>
              <a:ext cx="1086636" cy="950265"/>
            </a:xfrm>
            <a:prstGeom prst="rect">
              <a:avLst/>
            </a:prstGeom>
          </p:spPr>
        </p:pic>
        <p:pic>
          <p:nvPicPr>
            <p:cNvPr id="11" name="图片 10"/>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338650" y="795070"/>
              <a:ext cx="9377539" cy="312039"/>
            </a:xfrm>
            <a:prstGeom prst="rect">
              <a:avLst/>
            </a:prstGeom>
          </p:spPr>
        </p:pic>
        <p:pic>
          <p:nvPicPr>
            <p:cNvPr id="12" name="图片 1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6457950"/>
              <a:ext cx="12192000" cy="403225"/>
            </a:xfrm>
            <a:prstGeom prst="rect">
              <a:avLst/>
            </a:prstGeom>
          </p:spPr>
        </p:pic>
      </p:grpSp>
      <p:sp>
        <p:nvSpPr>
          <p:cNvPr id="1028" name="Rectangle 6"/>
          <p:cNvSpPr>
            <a:spLocks noGrp="1" noChangeArrowheads="1"/>
          </p:cNvSpPr>
          <p:nvPr userDrawn="1">
            <p:ph type="body" idx="1"/>
          </p:nvPr>
        </p:nvSpPr>
        <p:spPr bwMode="auto">
          <a:xfrm>
            <a:off x="605155" y="1692910"/>
            <a:ext cx="11040745" cy="4609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7" name="Rectangle 5"/>
          <p:cNvSpPr>
            <a:spLocks noGrp="1" noChangeArrowheads="1"/>
          </p:cNvSpPr>
          <p:nvPr userDrawn="1">
            <p:ph type="title"/>
          </p:nvPr>
        </p:nvSpPr>
        <p:spPr bwMode="auto">
          <a:xfrm>
            <a:off x="1748155" y="282575"/>
            <a:ext cx="8558530" cy="7296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zh-CN" dirty="0" smtClean="0"/>
              <a:t>单击此处编辑母版标题样式</a:t>
            </a:r>
          </a:p>
        </p:txBody>
      </p:sp>
      <p:pic>
        <p:nvPicPr>
          <p:cNvPr id="23" name="图片 22" descr="WPS图片编辑"/>
          <p:cNvPicPr>
            <a:picLocks noChangeAspect="1"/>
          </p:cNvPicPr>
          <p:nvPr userDrawn="1"/>
        </p:nvPicPr>
        <p:blipFill>
          <a:blip r:embed="rId7"/>
          <a:stretch>
            <a:fillRect/>
          </a:stretch>
        </p:blipFill>
        <p:spPr>
          <a:xfrm>
            <a:off x="10179685" y="6556056"/>
            <a:ext cx="1905000" cy="285115"/>
          </a:xfrm>
          <a:prstGeom prst="rect">
            <a:avLst/>
          </a:prstGeom>
        </p:spPr>
      </p:pic>
      <p:sp>
        <p:nvSpPr>
          <p:cNvPr id="9" name="灯片编号占位符 4"/>
          <p:cNvSpPr>
            <a:spLocks noGrp="1"/>
          </p:cNvSpPr>
          <p:nvPr userDrawn="1">
            <p:ph type="sldNum" sz="quarter" idx="4"/>
          </p:nvPr>
        </p:nvSpPr>
        <p:spPr>
          <a:xfrm>
            <a:off x="8610600" y="6476046"/>
            <a:ext cx="2743200" cy="365125"/>
          </a:xfrm>
        </p:spPr>
        <p:txBody>
          <a:bodyPr/>
          <a:lstStyle/>
          <a:p>
            <a:r>
              <a:rPr lang="zh-CN" altLang="en-US" dirty="0">
                <a:solidFill>
                  <a:srgbClr val="000000"/>
                </a:solidFill>
              </a:rPr>
              <a:t>第</a:t>
            </a:r>
            <a:fld id="{565CE74E-AB26-4998-AD42-012C4C1AD076}" type="slidenum">
              <a:rPr lang="zh-CN" altLang="en-US">
                <a:solidFill>
                  <a:srgbClr val="000000"/>
                </a:solidFill>
              </a:rPr>
              <a:pPr/>
              <a:t>‹#›</a:t>
            </a:fld>
            <a:r>
              <a:rPr lang="zh-CN" altLang="en-US" dirty="0">
                <a:solidFill>
                  <a:srgbClr val="000000"/>
                </a:solidFill>
              </a:rPr>
              <a:t>页</a:t>
            </a:r>
            <a:endParaRPr lang="zh-CN" altLang="en-US" dirty="0">
              <a:solidFill>
                <a:srgbClr val="000000"/>
              </a:solidFill>
            </a:endParaRPr>
          </a:p>
        </p:txBody>
      </p:sp>
    </p:spTree>
    <p:extLst>
      <p:ext uri="{BB962C8B-B14F-4D97-AF65-F5344CB8AC3E}">
        <p14:creationId xmlns:p14="http://schemas.microsoft.com/office/powerpoint/2010/main" val="4118048715"/>
      </p:ext>
    </p:extLst>
  </p:cSld>
  <p:clrMap bg1="lt1" tx1="dk1" bg2="lt2" tx2="dk2" accent1="accent1" accent2="accent2" accent3="accent3" accent4="accent4" accent5="accent5" accent6="accent6" hlink="hlink" folHlink="folHlink"/>
  <p:sldLayoutIdLst>
    <p:sldLayoutId id="2147483663" r:id="rId1"/>
  </p:sldLayoutIdLst>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hf hdr="0" ftr="0"/>
  <p:txStyles>
    <p:titleStyle>
      <a:lvl1pPr algn="l" rtl="0" eaLnBrk="0" fontAlgn="base" hangingPunct="0">
        <a:spcBef>
          <a:spcPct val="0"/>
        </a:spcBef>
        <a:spcAft>
          <a:spcPct val="0"/>
        </a:spcAft>
        <a:defRPr sz="2400" b="0" kern="1200">
          <a:solidFill>
            <a:schemeClr val="tx1"/>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just" rtl="0" eaLnBrk="0" fontAlgn="base" latinLnBrk="0" hangingPunct="0">
        <a:lnSpc>
          <a:spcPct val="125000"/>
        </a:lnSpc>
        <a:spcBef>
          <a:spcPts val="0"/>
        </a:spcBef>
        <a:spcAft>
          <a:spcPct val="0"/>
        </a:spcAft>
        <a:buChar char="•"/>
        <a:defRPr kern="1200">
          <a:solidFill>
            <a:schemeClr val="tx1"/>
          </a:solidFill>
          <a:latin typeface="+mn-lt"/>
          <a:ea typeface="+mn-ea"/>
          <a:cs typeface="+mn-cs"/>
        </a:defRPr>
      </a:lvl1pPr>
      <a:lvl2pPr marL="742950" indent="-285750" algn="just" rtl="0" eaLnBrk="0" fontAlgn="base" latinLnBrk="0" hangingPunct="0">
        <a:lnSpc>
          <a:spcPct val="125000"/>
        </a:lnSpc>
        <a:spcBef>
          <a:spcPts val="0"/>
        </a:spcBef>
        <a:spcAft>
          <a:spcPct val="0"/>
        </a:spcAft>
        <a:buChar char="–"/>
        <a:defRPr kern="1200">
          <a:solidFill>
            <a:schemeClr val="tx1"/>
          </a:solidFill>
          <a:latin typeface="+mn-lt"/>
          <a:ea typeface="+mn-ea"/>
          <a:cs typeface="+mn-cs"/>
        </a:defRPr>
      </a:lvl2pPr>
      <a:lvl3pPr marL="1143000" indent="-228600" algn="just" rtl="0" eaLnBrk="0" fontAlgn="base" latinLnBrk="0" hangingPunct="0">
        <a:lnSpc>
          <a:spcPct val="125000"/>
        </a:lnSpc>
        <a:spcBef>
          <a:spcPts val="0"/>
        </a:spcBef>
        <a:spcAft>
          <a:spcPct val="0"/>
        </a:spcAft>
        <a:buChar char="•"/>
        <a:defRPr kern="1200">
          <a:solidFill>
            <a:schemeClr val="tx1"/>
          </a:solidFill>
          <a:latin typeface="+mn-lt"/>
          <a:ea typeface="+mn-ea"/>
          <a:cs typeface="+mn-cs"/>
        </a:defRPr>
      </a:lvl3pPr>
      <a:lvl4pPr marL="1600200" indent="-228600" algn="just" rtl="0" eaLnBrk="0" fontAlgn="base" latinLnBrk="0" hangingPunct="0">
        <a:lnSpc>
          <a:spcPct val="125000"/>
        </a:lnSpc>
        <a:spcBef>
          <a:spcPts val="0"/>
        </a:spcBef>
        <a:spcAft>
          <a:spcPct val="0"/>
        </a:spcAft>
        <a:buChar char="–"/>
        <a:defRPr kern="1200">
          <a:solidFill>
            <a:schemeClr val="tx1"/>
          </a:solidFill>
          <a:latin typeface="+mn-lt"/>
          <a:ea typeface="+mn-ea"/>
          <a:cs typeface="+mn-cs"/>
        </a:defRPr>
      </a:lvl4pPr>
      <a:lvl5pPr marL="2057400" indent="-228600" algn="just" rtl="0" eaLnBrk="0" fontAlgn="base" latinLnBrk="0" hangingPunct="0">
        <a:lnSpc>
          <a:spcPct val="125000"/>
        </a:lnSpc>
        <a:spcBef>
          <a:spcPts val="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第十二章　国际财务管理</a:t>
            </a:r>
            <a:endParaRPr lang="zh-CN" altLang="en-US" dirty="0"/>
          </a:p>
        </p:txBody>
      </p:sp>
    </p:spTree>
    <p:extLst>
      <p:ext uri="{BB962C8B-B14F-4D97-AF65-F5344CB8AC3E}">
        <p14:creationId xmlns:p14="http://schemas.microsoft.com/office/powerpoint/2010/main" val="2693333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第四节　国际业务融资</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一、典型的外贸交易</a:t>
            </a:r>
          </a:p>
          <a:p>
            <a:r>
              <a:rPr lang="zh-CN" altLang="zh-CN" dirty="0"/>
              <a:t>典型外贸交易的第一步是美国进口商向日本出口商下订单</a:t>
            </a:r>
            <a:r>
              <a:rPr lang="en-US" altLang="zh-CN" dirty="0"/>
              <a:t>,</a:t>
            </a:r>
            <a:r>
              <a:rPr lang="zh-CN" altLang="zh-CN" dirty="0"/>
              <a:t>并询问其是否同意按信用证方式出口汽车。如果汽车制造商同意这样做</a:t>
            </a:r>
            <a:r>
              <a:rPr lang="en-US" altLang="zh-CN" dirty="0"/>
              <a:t>,</a:t>
            </a:r>
            <a:r>
              <a:rPr lang="zh-CN" altLang="zh-CN" dirty="0"/>
              <a:t>那么日本出口商就告知美国进口商价格等方面的条款</a:t>
            </a:r>
            <a:r>
              <a:rPr lang="en-US" altLang="zh-CN" dirty="0"/>
              <a:t>,</a:t>
            </a:r>
            <a:r>
              <a:rPr lang="zh-CN" altLang="zh-CN" dirty="0"/>
              <a:t>包括信用证条款</a:t>
            </a:r>
            <a:r>
              <a:rPr lang="zh-CN" altLang="zh-CN" dirty="0" smtClean="0"/>
              <a:t>。</a:t>
            </a:r>
            <a:endParaRPr lang="en-US" altLang="zh-CN" dirty="0" smtClean="0"/>
          </a:p>
          <a:p>
            <a:r>
              <a:rPr lang="zh-CN" altLang="zh-CN" dirty="0" smtClean="0"/>
              <a:t>为了</a:t>
            </a:r>
            <a:r>
              <a:rPr lang="zh-CN" altLang="zh-CN" dirty="0"/>
              <a:t>方便讨论</a:t>
            </a:r>
            <a:r>
              <a:rPr lang="en-US" altLang="zh-CN" dirty="0"/>
              <a:t>,</a:t>
            </a:r>
            <a:r>
              <a:rPr lang="zh-CN" altLang="zh-CN" dirty="0"/>
              <a:t>假设信用证期限为</a:t>
            </a:r>
            <a:r>
              <a:rPr lang="en-US" altLang="zh-CN" dirty="0"/>
              <a:t>60</a:t>
            </a:r>
            <a:r>
              <a:rPr lang="zh-CN" altLang="zh-CN" dirty="0"/>
              <a:t>天。该美国进口商将为所要购买的货物向银行申请信用证</a:t>
            </a:r>
            <a:r>
              <a:rPr lang="en-US" altLang="zh-CN" dirty="0"/>
              <a:t>,</a:t>
            </a:r>
            <a:r>
              <a:rPr lang="zh-CN" altLang="zh-CN" dirty="0"/>
              <a:t>并提供相应的销售条款。</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10</a:t>
            </a:fld>
            <a:endParaRPr lang="zh-CN" altLang="en-US" dirty="0">
              <a:solidFill>
                <a:srgbClr val="000000"/>
              </a:solidFill>
            </a:endParaRPr>
          </a:p>
        </p:txBody>
      </p:sp>
    </p:spTree>
    <p:extLst>
      <p:ext uri="{BB962C8B-B14F-4D97-AF65-F5344CB8AC3E}">
        <p14:creationId xmlns:p14="http://schemas.microsoft.com/office/powerpoint/2010/main" val="3418524356"/>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第四节　国际业务融资</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二、福费廷</a:t>
            </a:r>
          </a:p>
          <a:p>
            <a:r>
              <a:rPr lang="zh-CN" altLang="zh-CN" dirty="0"/>
              <a:t>福费廷</a:t>
            </a:r>
            <a:r>
              <a:rPr lang="en-US" altLang="zh-CN" dirty="0"/>
              <a:t>(forfaiting)</a:t>
            </a:r>
            <a:r>
              <a:rPr lang="zh-CN" altLang="zh-CN" dirty="0"/>
              <a:t>是一种典型的中期贸易融资手段</a:t>
            </a:r>
            <a:r>
              <a:rPr lang="en-US" altLang="zh-CN" dirty="0"/>
              <a:t>,</a:t>
            </a:r>
            <a:r>
              <a:rPr lang="zh-CN" altLang="zh-CN" dirty="0"/>
              <a:t>可用来为资本货物的出口进行融资。福费廷包括买进进口商签发的以出口商为受益人的本票。福费廷通常是指银行按面值的某个折扣价格从出口商处买进汇票或本票。通过这种方式</a:t>
            </a:r>
            <a:r>
              <a:rPr lang="en-US" altLang="zh-CN" dirty="0"/>
              <a:t>,</a:t>
            </a:r>
            <a:r>
              <a:rPr lang="zh-CN" altLang="zh-CN" dirty="0"/>
              <a:t>出口商获得出口货款</a:t>
            </a:r>
            <a:r>
              <a:rPr lang="en-US" altLang="zh-CN" dirty="0"/>
              <a:t>,</a:t>
            </a:r>
            <a:r>
              <a:rPr lang="zh-CN" altLang="zh-CN" dirty="0"/>
              <a:t>不必再进行融资。即使进口商违约</a:t>
            </a:r>
            <a:r>
              <a:rPr lang="en-US" altLang="zh-CN" dirty="0"/>
              <a:t>,</a:t>
            </a:r>
            <a:r>
              <a:rPr lang="zh-CN" altLang="zh-CN" dirty="0"/>
              <a:t>福费廷也不会产生对出口商的追索</a:t>
            </a:r>
            <a:r>
              <a:rPr lang="zh-CN" altLang="zh-CN" dirty="0" smtClean="0"/>
              <a:t>。</a:t>
            </a:r>
            <a:endParaRPr lang="en-US" altLang="zh-CN" dirty="0" smtClean="0"/>
          </a:p>
          <a:p>
            <a:r>
              <a:rPr lang="zh-CN" altLang="zh-CN" dirty="0" smtClean="0"/>
              <a:t>福费廷</a:t>
            </a:r>
            <a:r>
              <a:rPr lang="zh-CN" altLang="zh-CN" dirty="0"/>
              <a:t>是中期融资方式</a:t>
            </a:r>
            <a:r>
              <a:rPr lang="en-US" altLang="zh-CN" dirty="0"/>
              <a:t>,</a:t>
            </a:r>
            <a:r>
              <a:rPr lang="zh-CN" altLang="zh-CN" dirty="0"/>
              <a:t>一般为</a:t>
            </a:r>
            <a:r>
              <a:rPr lang="en-US" altLang="zh-CN" dirty="0"/>
              <a:t>3</a:t>
            </a:r>
            <a:r>
              <a:rPr lang="zh-CN" altLang="zh-CN" dirty="0"/>
              <a:t>—</a:t>
            </a:r>
            <a:r>
              <a:rPr lang="en-US" altLang="zh-CN" dirty="0"/>
              <a:t>7</a:t>
            </a:r>
            <a:r>
              <a:rPr lang="zh-CN" altLang="zh-CN" dirty="0"/>
              <a:t>年</a:t>
            </a:r>
            <a:r>
              <a:rPr lang="en-US" altLang="zh-CN" dirty="0"/>
              <a:t>,</a:t>
            </a:r>
            <a:r>
              <a:rPr lang="zh-CN" altLang="zh-CN" dirty="0"/>
              <a:t>其中的本票通常被设计成有效期为</a:t>
            </a:r>
            <a:r>
              <a:rPr lang="en-US" altLang="zh-CN" dirty="0"/>
              <a:t>6</a:t>
            </a:r>
            <a:r>
              <a:rPr lang="zh-CN" altLang="zh-CN" dirty="0"/>
              <a:t>个月、可进行展期的循环本票。因为福费廷主要是为资本货物进行融资</a:t>
            </a:r>
            <a:r>
              <a:rPr lang="en-US" altLang="zh-CN" dirty="0"/>
              <a:t>,</a:t>
            </a:r>
            <a:r>
              <a:rPr lang="zh-CN" altLang="zh-CN" dirty="0"/>
              <a:t>这些资本货物的金额通常高达</a:t>
            </a:r>
            <a:r>
              <a:rPr lang="en-US" altLang="zh-CN" dirty="0"/>
              <a:t>50</a:t>
            </a:r>
            <a:r>
              <a:rPr lang="zh-CN" altLang="zh-CN" dirty="0"/>
              <a:t>万美元或以上。福费廷起源于瑞士和德国</a:t>
            </a:r>
            <a:r>
              <a:rPr lang="en-US" altLang="zh-CN" dirty="0"/>
              <a:t>,</a:t>
            </a:r>
            <a:r>
              <a:rPr lang="zh-CN" altLang="zh-CN" dirty="0"/>
              <a:t>但现在已经普及到西欧的大部分国家</a:t>
            </a:r>
            <a:r>
              <a:rPr lang="en-US" altLang="zh-CN" dirty="0"/>
              <a:t>,</a:t>
            </a:r>
            <a:r>
              <a:rPr lang="zh-CN" altLang="zh-CN" dirty="0"/>
              <a:t>而且也传播到了美国。福费廷交易中主要使用瑞士法郎、欧元和美元。</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11</a:t>
            </a:fld>
            <a:endParaRPr lang="zh-CN" altLang="en-US" dirty="0">
              <a:solidFill>
                <a:srgbClr val="000000"/>
              </a:solidFill>
            </a:endParaRPr>
          </a:p>
        </p:txBody>
      </p:sp>
    </p:spTree>
    <p:extLst>
      <p:ext uri="{BB962C8B-B14F-4D97-AF65-F5344CB8AC3E}">
        <p14:creationId xmlns:p14="http://schemas.microsoft.com/office/powerpoint/2010/main" val="1689558152"/>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第四节　国际业务融资</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三、政府的出口支持</a:t>
            </a:r>
          </a:p>
          <a:p>
            <a:r>
              <a:rPr lang="zh-CN" altLang="zh-CN" dirty="0"/>
              <a:t>国际贸易的成功对于一个国家来说至关重要。出口方面的成功意味着该国产品有市场需求</a:t>
            </a:r>
            <a:r>
              <a:rPr lang="en-US" altLang="zh-CN" dirty="0"/>
              <a:t>,</a:t>
            </a:r>
            <a:r>
              <a:rPr lang="zh-CN" altLang="zh-CN" dirty="0"/>
              <a:t>意味着该国的劳动力可从受雇中获得利益</a:t>
            </a:r>
            <a:r>
              <a:rPr lang="en-US" altLang="zh-CN" dirty="0"/>
              <a:t>,</a:t>
            </a:r>
            <a:r>
              <a:rPr lang="zh-CN" altLang="zh-CN" dirty="0"/>
              <a:t>还意味着一些资源被用于科技进步方面。要想取得国际贸易的成功</a:t>
            </a:r>
            <a:r>
              <a:rPr lang="en-US" altLang="zh-CN" dirty="0"/>
              <a:t>,</a:t>
            </a:r>
            <a:r>
              <a:rPr lang="zh-CN" altLang="zh-CN" dirty="0"/>
              <a:t>一国的出口导向型企业必须是优秀的营销家</a:t>
            </a:r>
            <a:r>
              <a:rPr lang="zh-CN" altLang="zh-CN" dirty="0" smtClean="0"/>
              <a:t>。</a:t>
            </a:r>
            <a:endParaRPr lang="en-US" altLang="zh-CN" dirty="0" smtClean="0"/>
          </a:p>
          <a:p>
            <a:r>
              <a:rPr lang="zh-CN" altLang="zh-CN" dirty="0" smtClean="0"/>
              <a:t>换言之</a:t>
            </a:r>
            <a:r>
              <a:rPr lang="en-US" altLang="zh-CN" dirty="0"/>
              <a:t>,</a:t>
            </a:r>
            <a:r>
              <a:rPr lang="zh-CN" altLang="zh-CN" dirty="0"/>
              <a:t>这些企业必须在产品供给、促销、定价、配送能力和对进口商提供服务等方面保持竞争力。同样重要的是</a:t>
            </a:r>
            <a:r>
              <a:rPr lang="en-US" altLang="zh-CN" dirty="0"/>
              <a:t>,</a:t>
            </a:r>
            <a:r>
              <a:rPr lang="zh-CN" altLang="zh-CN" dirty="0"/>
              <a:t>出口企业在对进口商提供信用方面也应该具有竞争力。</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12</a:t>
            </a:fld>
            <a:endParaRPr lang="zh-CN" altLang="en-US" dirty="0">
              <a:solidFill>
                <a:srgbClr val="000000"/>
              </a:solidFill>
            </a:endParaRPr>
          </a:p>
        </p:txBody>
      </p:sp>
    </p:spTree>
    <p:extLst>
      <p:ext uri="{BB962C8B-B14F-4D97-AF65-F5344CB8AC3E}">
        <p14:creationId xmlns:p14="http://schemas.microsoft.com/office/powerpoint/2010/main" val="2203218159"/>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第四节　国际业务融资</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四、对等贸易</a:t>
            </a:r>
          </a:p>
          <a:p>
            <a:r>
              <a:rPr lang="zh-CN" altLang="zh-CN" dirty="0"/>
              <a:t>对等贸易</a:t>
            </a:r>
            <a:r>
              <a:rPr lang="en-US" altLang="zh-CN" dirty="0"/>
              <a:t>(countertrade)</a:t>
            </a:r>
            <a:r>
              <a:rPr lang="zh-CN" altLang="zh-CN" dirty="0"/>
              <a:t>是用以概括多种类型交易的术语</a:t>
            </a:r>
            <a:r>
              <a:rPr lang="en-US" altLang="zh-CN" dirty="0"/>
              <a:t>,</a:t>
            </a:r>
            <a:r>
              <a:rPr lang="zh-CN" altLang="zh-CN" dirty="0"/>
              <a:t>这些交易都是“卖方向买方提供商品或者服务</a:t>
            </a:r>
            <a:r>
              <a:rPr lang="en-US" altLang="zh-CN" dirty="0"/>
              <a:t>,</a:t>
            </a:r>
            <a:r>
              <a:rPr lang="zh-CN" altLang="zh-CN" dirty="0"/>
              <a:t>同时承诺向买方购买商品或劳务”。对等贸易可能使用货币也可能不使用货币。如果不进行货币交换</a:t>
            </a:r>
            <a:r>
              <a:rPr lang="en-US" altLang="zh-CN" dirty="0"/>
              <a:t>,</a:t>
            </a:r>
            <a:r>
              <a:rPr lang="zh-CN" altLang="zh-CN" dirty="0"/>
              <a:t>那么这种交易就是易货交换。总而言之</a:t>
            </a:r>
            <a:r>
              <a:rPr lang="en-US" altLang="zh-CN" dirty="0"/>
              <a:t>,</a:t>
            </a:r>
            <a:r>
              <a:rPr lang="zh-CN" altLang="zh-CN" dirty="0"/>
              <a:t>对等贸易通常涉及商品的双向流动。</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对等贸易的形式</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关于对等贸易的一些结论</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13</a:t>
            </a:fld>
            <a:endParaRPr lang="zh-CN" altLang="en-US" dirty="0">
              <a:solidFill>
                <a:srgbClr val="000000"/>
              </a:solidFill>
            </a:endParaRPr>
          </a:p>
        </p:txBody>
      </p:sp>
    </p:spTree>
    <p:extLst>
      <p:ext uri="{BB962C8B-B14F-4D97-AF65-F5344CB8AC3E}">
        <p14:creationId xmlns:p14="http://schemas.microsoft.com/office/powerpoint/2010/main" val="2750672294"/>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b="1" dirty="0">
                <a:latin typeface="汉仪铁线黑-65简" panose="00020600040101010101" charset="-122"/>
                <a:ea typeface="汉仪铁线黑-65简" panose="00020600040101010101" charset="-122"/>
                <a:cs typeface="汉仪铁线黑-65简" panose="00020600040101010101" charset="-122"/>
              </a:rPr>
              <a:t>目</a:t>
            </a:r>
            <a:r>
              <a:rPr lang="en-US" altLang="zh-CN" sz="3200" b="1" dirty="0">
                <a:latin typeface="汉仪铁线黑-65简" panose="00020600040101010101" charset="-122"/>
                <a:ea typeface="汉仪铁线黑-65简" panose="00020600040101010101" charset="-122"/>
                <a:cs typeface="汉仪铁线黑-65简" panose="00020600040101010101" charset="-122"/>
              </a:rPr>
              <a:t> </a:t>
            </a:r>
            <a:r>
              <a:rPr lang="zh-CN" altLang="en-US" sz="3200" b="1" dirty="0">
                <a:latin typeface="汉仪铁线黑-65简" panose="00020600040101010101" charset="-122"/>
                <a:ea typeface="汉仪铁线黑-65简" panose="00020600040101010101" charset="-122"/>
                <a:cs typeface="汉仪铁线黑-65简" panose="00020600040101010101" charset="-122"/>
              </a:rPr>
              <a:t>录  </a:t>
            </a:r>
            <a:r>
              <a:rPr lang="en-US" altLang="zh-CN" sz="3200" b="1" dirty="0" smtClean="0">
                <a:latin typeface="Arial" panose="020B0604020202020204" pitchFamily="34" charset="0"/>
                <a:ea typeface="黑体" panose="02010609060101010101" pitchFamily="49" charset="-122"/>
              </a:rPr>
              <a:t>content</a:t>
            </a:r>
            <a:endParaRPr lang="zh-CN" altLang="en-US" sz="3200"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2</a:t>
            </a:fld>
            <a:endParaRPr lang="zh-CN" altLang="en-US" dirty="0">
              <a:solidFill>
                <a:srgbClr val="000000"/>
              </a:solidFill>
            </a:endParaRPr>
          </a:p>
        </p:txBody>
      </p:sp>
      <p:grpSp>
        <p:nvGrpSpPr>
          <p:cNvPr id="6" name="组合 5"/>
          <p:cNvGrpSpPr/>
          <p:nvPr/>
        </p:nvGrpSpPr>
        <p:grpSpPr>
          <a:xfrm>
            <a:off x="1326145" y="1929586"/>
            <a:ext cx="6390109" cy="3075029"/>
            <a:chOff x="3009756" y="1946691"/>
            <a:chExt cx="6390109" cy="3075029"/>
          </a:xfrm>
        </p:grpSpPr>
        <p:grpSp>
          <p:nvGrpSpPr>
            <p:cNvPr id="7" name="组合 6"/>
            <p:cNvGrpSpPr/>
            <p:nvPr/>
          </p:nvGrpSpPr>
          <p:grpSpPr>
            <a:xfrm>
              <a:off x="3009756" y="1946691"/>
              <a:ext cx="6390109" cy="2279494"/>
              <a:chOff x="2488640" y="2139114"/>
              <a:chExt cx="6390109" cy="2279494"/>
            </a:xfrm>
          </p:grpSpPr>
          <p:grpSp>
            <p:nvGrpSpPr>
              <p:cNvPr id="12" name="Group 4"/>
              <p:cNvGrpSpPr/>
              <p:nvPr/>
            </p:nvGrpSpPr>
            <p:grpSpPr bwMode="auto">
              <a:xfrm>
                <a:off x="2488640" y="2139114"/>
                <a:ext cx="6390109" cy="639332"/>
                <a:chOff x="0" y="0"/>
                <a:chExt cx="2982" cy="288"/>
              </a:xfrm>
            </p:grpSpPr>
            <p:sp>
              <p:nvSpPr>
                <p:cNvPr id="21"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2"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第一节　跨国公司</a:t>
                  </a:r>
                  <a:endParaRPr lang="zh-CN" altLang="zh-CN" sz="2000" dirty="0">
                    <a:solidFill>
                      <a:srgbClr val="000000"/>
                    </a:solidFill>
                    <a:latin typeface="微软雅黑" panose="020B0503020204020204" pitchFamily="34" charset="-122"/>
                    <a:ea typeface="微软雅黑" panose="020B0503020204020204" pitchFamily="34" charset="-122"/>
                  </a:endParaRPr>
                </a:p>
              </p:txBody>
            </p:sp>
            <p:sp>
              <p:nvSpPr>
                <p:cNvPr id="23"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grpSp>
            <p:nvGrpSpPr>
              <p:cNvPr id="13" name="Group 8"/>
              <p:cNvGrpSpPr/>
              <p:nvPr/>
            </p:nvGrpSpPr>
            <p:grpSpPr bwMode="auto">
              <a:xfrm>
                <a:off x="2488640" y="2975707"/>
                <a:ext cx="6390109" cy="639332"/>
                <a:chOff x="0" y="0"/>
                <a:chExt cx="2982" cy="288"/>
              </a:xfrm>
            </p:grpSpPr>
            <p:sp>
              <p:nvSpPr>
                <p:cNvPr id="18"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9"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第二节　外汇风险管理</a:t>
                  </a:r>
                  <a:endParaRPr lang="zh-CN" altLang="en-US" sz="2000" dirty="0">
                    <a:solidFill>
                      <a:srgbClr val="000000"/>
                    </a:solidFill>
                    <a:latin typeface="微软雅黑" panose="020B0503020204020204" pitchFamily="34" charset="-122"/>
                    <a:ea typeface="微软雅黑" panose="020B0503020204020204" pitchFamily="34" charset="-122"/>
                    <a:cs typeface="锐字工房云字库准圆GBK" panose="02010604000000000000" charset="-122"/>
                    <a:sym typeface="+mn-ea"/>
                  </a:endParaRPr>
                </a:p>
              </p:txBody>
            </p:sp>
            <p:sp>
              <p:nvSpPr>
                <p:cNvPr id="20"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grpSp>
            <p:nvGrpSpPr>
              <p:cNvPr id="14" name="Group 12"/>
              <p:cNvGrpSpPr/>
              <p:nvPr/>
            </p:nvGrpSpPr>
            <p:grpSpPr bwMode="auto">
              <a:xfrm>
                <a:off x="2488640" y="3779276"/>
                <a:ext cx="6390109" cy="639332"/>
                <a:chOff x="0" y="0"/>
                <a:chExt cx="2982" cy="288"/>
              </a:xfrm>
            </p:grpSpPr>
            <p:sp>
              <p:nvSpPr>
                <p:cNvPr id="15"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6"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第三节　跨国投资决策</a:t>
                  </a:r>
                  <a:endParaRPr lang="zh-CN" altLang="en-US" sz="2000" dirty="0">
                    <a:solidFill>
                      <a:srgbClr val="000000"/>
                    </a:solidFill>
                    <a:latin typeface="微软雅黑" panose="020B0503020204020204" pitchFamily="34" charset="-122"/>
                    <a:ea typeface="微软雅黑" panose="020B0503020204020204" pitchFamily="34" charset="-122"/>
                    <a:cs typeface="方正粗黑宋简体" panose="02000000000000000000" charset="-122"/>
                    <a:sym typeface="+mn-ea"/>
                  </a:endParaRPr>
                </a:p>
              </p:txBody>
            </p:sp>
            <p:sp>
              <p:nvSpPr>
                <p:cNvPr id="17"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grpSp>
        <p:grpSp>
          <p:nvGrpSpPr>
            <p:cNvPr id="8" name="Group 4"/>
            <p:cNvGrpSpPr/>
            <p:nvPr/>
          </p:nvGrpSpPr>
          <p:grpSpPr bwMode="auto">
            <a:xfrm>
              <a:off x="3009756" y="4382388"/>
              <a:ext cx="6390109" cy="639332"/>
              <a:chOff x="0" y="0"/>
              <a:chExt cx="2982" cy="288"/>
            </a:xfrm>
          </p:grpSpPr>
          <p:sp>
            <p:nvSpPr>
              <p:cNvPr id="9"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0" name="Rectangle 6"/>
              <p:cNvSpPr>
                <a:spLocks noChangeArrowheads="1"/>
              </p:cNvSpPr>
              <p:nvPr/>
            </p:nvSpPr>
            <p:spPr bwMode="auto">
              <a:xfrm>
                <a:off x="299" y="67"/>
                <a:ext cx="2639"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rgbClr val="000000"/>
                    </a:solidFill>
                    <a:latin typeface="微软雅黑" panose="020B0503020204020204" pitchFamily="34" charset="-122"/>
                    <a:ea typeface="微软雅黑" panose="020B0503020204020204" pitchFamily="34" charset="-122"/>
                  </a:rPr>
                  <a:t>第四节　国际业务融资</a:t>
                </a:r>
              </a:p>
            </p:txBody>
          </p:sp>
          <p:sp>
            <p:nvSpPr>
              <p:cNvPr id="11"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3966057528"/>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跨国公司</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一、跨国公司的</a:t>
            </a:r>
            <a:r>
              <a:rPr lang="zh-CN" altLang="zh-CN" sz="2600" b="1" dirty="0">
                <a:latin typeface="黑体" panose="02010609060101010101" charset="-122"/>
                <a:ea typeface="黑体" panose="02010609060101010101" charset="-122"/>
              </a:rPr>
              <a:t>含义</a:t>
            </a:r>
            <a:endParaRPr lang="en-US" altLang="zh-CN" sz="2600" b="1" dirty="0">
              <a:latin typeface="黑体" panose="02010609060101010101" charset="-122"/>
              <a:ea typeface="黑体" panose="02010609060101010101" charset="-122"/>
            </a:endParaRPr>
          </a:p>
          <a:p>
            <a:r>
              <a:rPr lang="zh-CN" altLang="zh-CN" dirty="0" smtClean="0"/>
              <a:t>跨国公司</a:t>
            </a:r>
            <a:r>
              <a:rPr lang="en-US" altLang="zh-CN" dirty="0"/>
              <a:t>(multinational </a:t>
            </a:r>
            <a:r>
              <a:rPr lang="en-US" altLang="zh-CN" dirty="0" err="1"/>
              <a:t>corporation,MNC</a:t>
            </a:r>
            <a:r>
              <a:rPr lang="en-US" altLang="zh-CN" dirty="0"/>
              <a:t>),</a:t>
            </a:r>
            <a:r>
              <a:rPr lang="zh-CN" altLang="zh-CN" dirty="0"/>
              <a:t>是指在一个国家组织成立并在若干其他国家从事生产和销售经营的公司。该术语表明跨国公司往往会从一国市场购买原料</a:t>
            </a:r>
            <a:r>
              <a:rPr lang="en-US" altLang="zh-CN" dirty="0"/>
              <a:t>,</a:t>
            </a:r>
            <a:r>
              <a:rPr lang="zh-CN" altLang="zh-CN" dirty="0"/>
              <a:t>从另一国市场取得经营资本</a:t>
            </a:r>
            <a:r>
              <a:rPr lang="en-US" altLang="zh-CN" dirty="0"/>
              <a:t>,</a:t>
            </a:r>
            <a:r>
              <a:rPr lang="zh-CN" altLang="zh-CN" dirty="0"/>
              <a:t>然后使用第三国的劳动力和资本设备进行生产</a:t>
            </a:r>
            <a:r>
              <a:rPr lang="en-US" altLang="zh-CN" dirty="0"/>
              <a:t>,</a:t>
            </a:r>
            <a:r>
              <a:rPr lang="zh-CN" altLang="zh-CN" dirty="0"/>
              <a:t>最后在其他国家的市场上进行销售</a:t>
            </a:r>
            <a:r>
              <a:rPr lang="zh-CN" altLang="zh-CN" dirty="0" smtClean="0"/>
              <a:t>。</a:t>
            </a:r>
            <a:endParaRPr lang="en-US" altLang="zh-CN" dirty="0" smtClean="0"/>
          </a:p>
          <a:p>
            <a:r>
              <a:rPr lang="zh-CN" altLang="zh-CN" dirty="0" smtClean="0"/>
              <a:t>有些</a:t>
            </a:r>
            <a:r>
              <a:rPr lang="zh-CN" altLang="zh-CN" dirty="0"/>
              <a:t>跨国公司的确会在数十个不同国家开展经营业务。跨国公司也会从世界各地的主要金融市场、采用不同种类的货币来为其经营业务融资。国际化经营要求跨国公司的财务部门建立国际性的银行代理业务、安排不同货币种类的短期资金并有效管理其外汇风险。</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3</a:t>
            </a:fld>
            <a:endParaRPr lang="zh-CN" altLang="en-US" dirty="0">
              <a:solidFill>
                <a:srgbClr val="000000"/>
              </a:solidFill>
            </a:endParaRPr>
          </a:p>
        </p:txBody>
      </p:sp>
    </p:spTree>
    <p:extLst>
      <p:ext uri="{BB962C8B-B14F-4D97-AF65-F5344CB8AC3E}">
        <p14:creationId xmlns:p14="http://schemas.microsoft.com/office/powerpoint/2010/main" val="583537281"/>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跨国公司</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二、跨国公司的获利方式</a:t>
            </a:r>
          </a:p>
          <a:p>
            <a:r>
              <a:rPr lang="zh-CN" altLang="zh-CN" dirty="0"/>
              <a:t>跨国公司可以通过手段繁多的全球经营方式来获得利益</a:t>
            </a:r>
            <a:r>
              <a:rPr lang="zh-CN" altLang="zh-CN" dirty="0" smtClean="0"/>
              <a:t>。</a:t>
            </a:r>
            <a:endParaRPr lang="en-US" altLang="zh-CN" dirty="0" smtClean="0"/>
          </a:p>
          <a:p>
            <a:r>
              <a:rPr lang="zh-CN" altLang="zh-CN" dirty="0" smtClean="0"/>
              <a:t>首先</a:t>
            </a:r>
            <a:r>
              <a:rPr lang="en-US" altLang="zh-CN" dirty="0"/>
              <a:t>,</a:t>
            </a:r>
            <a:r>
              <a:rPr lang="zh-CN" altLang="zh-CN" dirty="0"/>
              <a:t>跨国公司可通过以下方式来获取规模经济的利益</a:t>
            </a:r>
            <a:r>
              <a:rPr lang="en-US" altLang="zh-CN" dirty="0"/>
              <a:t>:①</a:t>
            </a:r>
            <a:r>
              <a:rPr lang="zh-CN" altLang="zh-CN" dirty="0"/>
              <a:t>可以将研发费用和广告费在全球范围内进行分摊</a:t>
            </a:r>
            <a:r>
              <a:rPr lang="en-US" altLang="zh-CN" dirty="0"/>
              <a:t>;②</a:t>
            </a:r>
            <a:r>
              <a:rPr lang="zh-CN" altLang="zh-CN" dirty="0"/>
              <a:t>利用其全球采购能力来与供应商讨价还价</a:t>
            </a:r>
            <a:r>
              <a:rPr lang="en-US" altLang="zh-CN" dirty="0"/>
              <a:t>;③</a:t>
            </a:r>
            <a:r>
              <a:rPr lang="zh-CN" altLang="zh-CN" dirty="0"/>
              <a:t>以最小的额外成本在全球范围内应用其技术、管理诀窍等</a:t>
            </a:r>
            <a:r>
              <a:rPr lang="zh-CN" altLang="zh-CN" dirty="0" smtClean="0"/>
              <a:t>。</a:t>
            </a:r>
            <a:endParaRPr lang="en-US" altLang="zh-CN" dirty="0" smtClean="0"/>
          </a:p>
          <a:p>
            <a:r>
              <a:rPr lang="zh-CN" altLang="zh-CN" dirty="0" smtClean="0"/>
              <a:t>此外</a:t>
            </a:r>
            <a:r>
              <a:rPr lang="en-US" altLang="zh-CN" dirty="0"/>
              <a:t>,</a:t>
            </a:r>
            <a:r>
              <a:rPr lang="zh-CN" altLang="zh-CN" dirty="0"/>
              <a:t>通过全球运作</a:t>
            </a:r>
            <a:r>
              <a:rPr lang="en-US" altLang="zh-CN" dirty="0"/>
              <a:t>,</a:t>
            </a:r>
            <a:r>
              <a:rPr lang="zh-CN" altLang="zh-CN" dirty="0"/>
              <a:t>跨国公司可充分利用一些发展中国家的廉价劳动力</a:t>
            </a:r>
            <a:r>
              <a:rPr lang="en-US" altLang="zh-CN" dirty="0"/>
              <a:t>,</a:t>
            </a:r>
            <a:r>
              <a:rPr lang="zh-CN" altLang="zh-CN" dirty="0"/>
              <a:t>同时又能利用发达国家强大的研发力量。跨国公司的确可以利用其全球化运作来增加利润并创造股东价值。</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4</a:t>
            </a:fld>
            <a:endParaRPr lang="zh-CN" altLang="en-US" dirty="0">
              <a:solidFill>
                <a:srgbClr val="000000"/>
              </a:solidFill>
            </a:endParaRPr>
          </a:p>
        </p:txBody>
      </p:sp>
    </p:spTree>
    <p:extLst>
      <p:ext uri="{BB962C8B-B14F-4D97-AF65-F5344CB8AC3E}">
        <p14:creationId xmlns:p14="http://schemas.microsoft.com/office/powerpoint/2010/main" val="205887743"/>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跨国公司</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三、跨国公司“全球化”的原因</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寻求生产高效率</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避开政治、贸易和监管壁垒</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扩大市场</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四</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寻求原材料和新技术</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五</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保护生产过程和产品</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六</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分散风险</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七</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维护客户</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5</a:t>
            </a:fld>
            <a:endParaRPr lang="zh-CN" altLang="en-US" dirty="0">
              <a:solidFill>
                <a:srgbClr val="000000"/>
              </a:solidFill>
            </a:endParaRPr>
          </a:p>
        </p:txBody>
      </p:sp>
    </p:spTree>
    <p:extLst>
      <p:ext uri="{BB962C8B-B14F-4D97-AF65-F5344CB8AC3E}">
        <p14:creationId xmlns:p14="http://schemas.microsoft.com/office/powerpoint/2010/main" val="2033887546"/>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外汇风险管理</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一、外汇风险管理原则</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保证宏观经济原则</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分类防范原则</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稳妥防范原则</a:t>
            </a:r>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6</a:t>
            </a:fld>
            <a:endParaRPr lang="zh-CN" altLang="en-US" dirty="0">
              <a:solidFill>
                <a:srgbClr val="000000"/>
              </a:solidFill>
            </a:endParaRPr>
          </a:p>
        </p:txBody>
      </p:sp>
    </p:spTree>
    <p:extLst>
      <p:ext uri="{BB962C8B-B14F-4D97-AF65-F5344CB8AC3E}">
        <p14:creationId xmlns:p14="http://schemas.microsoft.com/office/powerpoint/2010/main" val="2083698819"/>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外汇风险管理</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二、外汇风险管理过程</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识别风险</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度量风险</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规避风险</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7</a:t>
            </a:fld>
            <a:endParaRPr lang="zh-CN" altLang="en-US" dirty="0">
              <a:solidFill>
                <a:srgbClr val="000000"/>
              </a:solidFill>
            </a:endParaRPr>
          </a:p>
        </p:txBody>
      </p:sp>
    </p:spTree>
    <p:extLst>
      <p:ext uri="{BB962C8B-B14F-4D97-AF65-F5344CB8AC3E}">
        <p14:creationId xmlns:p14="http://schemas.microsoft.com/office/powerpoint/2010/main" val="631910322"/>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跨国投资决策</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一、公司对外投资的原因</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贸易壁垒</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不完全的劳动力市场</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无形资产</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四</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纵向一体化</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五</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产品生命周期</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六</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为股东提供投资分散化服务</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8</a:t>
            </a:fld>
            <a:endParaRPr lang="zh-CN" altLang="en-US" dirty="0">
              <a:solidFill>
                <a:srgbClr val="000000"/>
              </a:solidFill>
            </a:endParaRPr>
          </a:p>
        </p:txBody>
      </p:sp>
    </p:spTree>
    <p:extLst>
      <p:ext uri="{BB962C8B-B14F-4D97-AF65-F5344CB8AC3E}">
        <p14:creationId xmlns:p14="http://schemas.microsoft.com/office/powerpoint/2010/main" val="3437390467"/>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跨国投资决策</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二、跨国并购</a:t>
            </a:r>
          </a:p>
          <a:p>
            <a:r>
              <a:rPr lang="zh-CN" altLang="zh-CN" dirty="0"/>
              <a:t>通过并购交易</a:t>
            </a:r>
            <a:r>
              <a:rPr lang="en-US" altLang="zh-CN" dirty="0"/>
              <a:t>,</a:t>
            </a:r>
            <a:r>
              <a:rPr lang="zh-CN" altLang="zh-CN" dirty="0"/>
              <a:t>跨国公司可以从别的公司购买特殊资产</a:t>
            </a:r>
            <a:r>
              <a:rPr lang="en-US" altLang="zh-CN" dirty="0"/>
              <a:t>,</a:t>
            </a:r>
            <a:r>
              <a:rPr lang="zh-CN" altLang="zh-CN" dirty="0"/>
              <a:t>或是在更大的范围内利用自己的资产</a:t>
            </a:r>
            <a:r>
              <a:rPr lang="en-US" altLang="zh-CN" dirty="0"/>
              <a:t>,</a:t>
            </a:r>
            <a:r>
              <a:rPr lang="zh-CN" altLang="zh-CN" dirty="0"/>
              <a:t>以便维持自身在世界市场竞争中的</a:t>
            </a:r>
            <a:r>
              <a:rPr lang="zh-CN" altLang="zh-CN" dirty="0" smtClean="0"/>
              <a:t>地位。</a:t>
            </a:r>
            <a:endParaRPr lang="en-US" altLang="zh-CN" dirty="0" smtClean="0"/>
          </a:p>
          <a:p>
            <a:r>
              <a:rPr lang="zh-CN" altLang="zh-CN" dirty="0" smtClean="0"/>
              <a:t>作为</a:t>
            </a:r>
            <a:r>
              <a:rPr lang="zh-CN" altLang="zh-CN" dirty="0"/>
              <a:t>进行对外直接投资的模式</a:t>
            </a:r>
            <a:r>
              <a:rPr lang="en-US" altLang="zh-CN" dirty="0"/>
              <a:t>,</a:t>
            </a:r>
            <a:r>
              <a:rPr lang="zh-CN" altLang="zh-CN" dirty="0"/>
              <a:t>跨国并购相对于绿地投资具有两大优势</a:t>
            </a:r>
            <a:r>
              <a:rPr lang="en-US" altLang="zh-CN" dirty="0"/>
              <a:t>:①</a:t>
            </a:r>
            <a:r>
              <a:rPr lang="zh-CN" altLang="zh-CN" dirty="0"/>
              <a:t>速度快</a:t>
            </a:r>
            <a:r>
              <a:rPr lang="en-US" altLang="zh-CN" dirty="0"/>
              <a:t>;②</a:t>
            </a:r>
            <a:r>
              <a:rPr lang="zh-CN" altLang="zh-CN" dirty="0"/>
              <a:t>能增加所有者的资产。联合国最近所进行的一项研究中</a:t>
            </a:r>
            <a:r>
              <a:rPr lang="en-US" altLang="zh-CN" dirty="0"/>
              <a:t>,</a:t>
            </a:r>
            <a:r>
              <a:rPr lang="zh-CN" altLang="zh-CN" dirty="0"/>
              <a:t>讨论了为什么跨国公司会选择并购作为一种投资方式。</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9</a:t>
            </a:fld>
            <a:endParaRPr lang="zh-CN" altLang="en-US" dirty="0">
              <a:solidFill>
                <a:srgbClr val="000000"/>
              </a:solidFill>
            </a:endParaRPr>
          </a:p>
        </p:txBody>
      </p:sp>
    </p:spTree>
    <p:extLst>
      <p:ext uri="{BB962C8B-B14F-4D97-AF65-F5344CB8AC3E}">
        <p14:creationId xmlns:p14="http://schemas.microsoft.com/office/powerpoint/2010/main" val="1134671125"/>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TotalTime>
  <Words>1025</Words>
  <Application>Microsoft Office PowerPoint</Application>
  <PresentationFormat>宽屏</PresentationFormat>
  <Paragraphs>87</Paragraphs>
  <Slides>13</Slides>
  <Notes>0</Notes>
  <HiddenSlides>0</HiddenSlides>
  <MMClips>0</MMClips>
  <ScaleCrop>false</ScaleCrop>
  <HeadingPairs>
    <vt:vector size="6" baseType="variant">
      <vt:variant>
        <vt:lpstr>已用的字体</vt:lpstr>
      </vt:variant>
      <vt:variant>
        <vt:i4>12</vt:i4>
      </vt:variant>
      <vt:variant>
        <vt:lpstr>主题</vt:lpstr>
      </vt:variant>
      <vt:variant>
        <vt:i4>3</vt:i4>
      </vt:variant>
      <vt:variant>
        <vt:lpstr>幻灯片标题</vt:lpstr>
      </vt:variant>
      <vt:variant>
        <vt:i4>13</vt:i4>
      </vt:variant>
    </vt:vector>
  </HeadingPairs>
  <TitlesOfParts>
    <vt:vector size="28" baseType="lpstr">
      <vt:lpstr>GungsuhChe</vt:lpstr>
      <vt:lpstr>方正粗黑宋简体</vt:lpstr>
      <vt:lpstr>汉仪铁线黑-65简</vt:lpstr>
      <vt:lpstr>黑体</vt:lpstr>
      <vt:lpstr>楷体</vt:lpstr>
      <vt:lpstr>锐字工房云字库准圆GBK</vt:lpstr>
      <vt:lpstr>宋体</vt:lpstr>
      <vt:lpstr>微软雅黑</vt:lpstr>
      <vt:lpstr>Arial</vt:lpstr>
      <vt:lpstr>Calibri</vt:lpstr>
      <vt:lpstr>Calibri Light</vt:lpstr>
      <vt:lpstr>Times New Roman</vt:lpstr>
      <vt:lpstr>Office 主题</vt:lpstr>
      <vt:lpstr>1_自定义设计方案</vt:lpstr>
      <vt:lpstr>默认设计模板</vt:lpstr>
      <vt:lpstr>第十二章　国际财务管理</vt:lpstr>
      <vt:lpstr>目 录  content</vt:lpstr>
      <vt:lpstr>第一节　跨国公司</vt:lpstr>
      <vt:lpstr>第一节　跨国公司</vt:lpstr>
      <vt:lpstr>第一节　跨国公司</vt:lpstr>
      <vt:lpstr>第二节　外汇风险管理</vt:lpstr>
      <vt:lpstr>第二节　外汇风险管理</vt:lpstr>
      <vt:lpstr>第三节　跨国投资决策</vt:lpstr>
      <vt:lpstr>第三节　跨国投资决策</vt:lpstr>
      <vt:lpstr>第四节　国际业务融资</vt:lpstr>
      <vt:lpstr>第四节　国际业务融资</vt:lpstr>
      <vt:lpstr>第四节　国际业务融资</vt:lpstr>
      <vt:lpstr>第四节　国际业务融资</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第十二章　国际财务管理</dc:title>
  <dc:creator>s_cc@winning.com.cn</dc:creator>
  <cp:lastModifiedBy>s_cc@winning.com.cn</cp:lastModifiedBy>
  <cp:revision>1</cp:revision>
  <dcterms:created xsi:type="dcterms:W3CDTF">2024-03-15T14:03:25Z</dcterms:created>
  <dcterms:modified xsi:type="dcterms:W3CDTF">2024-03-15T14:33:59Z</dcterms:modified>
</cp:coreProperties>
</file>