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17"/>
  </p:notesMasterIdLst>
  <p:sldIdLst>
    <p:sldId id="273" r:id="rId2"/>
    <p:sldId id="299" r:id="rId3"/>
    <p:sldId id="274" r:id="rId4"/>
    <p:sldId id="275" r:id="rId5"/>
    <p:sldId id="276" r:id="rId6"/>
    <p:sldId id="300" r:id="rId7"/>
    <p:sldId id="301" r:id="rId8"/>
    <p:sldId id="302" r:id="rId9"/>
    <p:sldId id="303" r:id="rId10"/>
    <p:sldId id="304" r:id="rId11"/>
    <p:sldId id="305" r:id="rId12"/>
    <p:sldId id="306" r:id="rId13"/>
    <p:sldId id="307" r:id="rId14"/>
    <p:sldId id="308" r:id="rId15"/>
    <p:sldId id="309" r:id="rId16"/>
  </p:sldIdLst>
  <p:sldSz cx="9144000" cy="6858000" type="screen4x3"/>
  <p:notesSz cx="6858000" cy="9190038"/>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116" d="100"/>
          <a:sy n="116" d="100"/>
        </p:scale>
        <p:origin x="-654" y="222"/>
      </p:cViewPr>
      <p:guideLst>
        <p:guide orient="horz" pos="2232"/>
        <p:guide pos="2901"/>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宋体" pitchFamily="2" charset="-122"/>
              </a:defRPr>
            </a:lvl1pPr>
          </a:lstStyle>
          <a:p>
            <a:pPr>
              <a:defRPr/>
            </a:pPr>
            <a:fld id="{705BE742-F956-43F8-BC27-1957A822AC9D}" type="datetimeFigureOut">
              <a:rPr lang="zh-CN" altLang="en-US"/>
              <a:pPr>
                <a:defRPr/>
              </a:pPr>
              <a:t>2018/6/13</a:t>
            </a:fld>
            <a:endParaRPr lang="zh-CN" altLang="en-US"/>
          </a:p>
        </p:txBody>
      </p:sp>
      <p:sp>
        <p:nvSpPr>
          <p:cNvPr id="4" name="幻灯片图像占位符 3"/>
          <p:cNvSpPr>
            <a:spLocks noGrp="1" noRot="1" noChangeAspect="1"/>
          </p:cNvSpPr>
          <p:nvPr>
            <p:ph type="sldImg" idx="2"/>
          </p:nvPr>
        </p:nvSpPr>
        <p:spPr>
          <a:xfrm>
            <a:off x="1131888" y="688975"/>
            <a:ext cx="4594225" cy="3446463"/>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65625"/>
            <a:ext cx="5486400" cy="4135438"/>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729663"/>
            <a:ext cx="2971800" cy="458787"/>
          </a:xfrm>
          <a:prstGeom prst="rect">
            <a:avLst/>
          </a:prstGeom>
        </p:spPr>
        <p:txBody>
          <a:bodyPr vert="horz" lIns="91440" tIns="45720" rIns="91440" bIns="45720" rtlCol="0" anchor="b"/>
          <a:lstStyle>
            <a:lvl1pPr algn="l">
              <a:defRPr sz="120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729663"/>
            <a:ext cx="2971800" cy="458787"/>
          </a:xfrm>
          <a:prstGeom prst="rect">
            <a:avLst/>
          </a:prstGeom>
        </p:spPr>
        <p:txBody>
          <a:bodyPr vert="horz" lIns="91440" tIns="45720" rIns="91440" bIns="45720" rtlCol="0" anchor="b"/>
          <a:lstStyle>
            <a:lvl1pPr algn="r">
              <a:defRPr sz="1200">
                <a:ea typeface="宋体" pitchFamily="2" charset="-122"/>
              </a:defRPr>
            </a:lvl1pPr>
          </a:lstStyle>
          <a:p>
            <a:pPr>
              <a:defRPr/>
            </a:pPr>
            <a:fld id="{400047CE-9E2C-47E2-97EF-7664C1C88632}" type="slidenum">
              <a:rPr lang="zh-CN" altLang="en-US"/>
              <a:pPr>
                <a:defRPr/>
              </a:pPr>
              <a:t>‹#›</a:t>
            </a:fld>
            <a:endParaRPr lang="zh-CN" altLang="en-US"/>
          </a:p>
        </p:txBody>
      </p:sp>
    </p:spTree>
    <p:extLst>
      <p:ext uri="{BB962C8B-B14F-4D97-AF65-F5344CB8AC3E}">
        <p14:creationId xmlns="" xmlns:p14="http://schemas.microsoft.com/office/powerpoint/2010/main" val="40172520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67500" y="354013"/>
            <a:ext cx="2095500" cy="55895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81000" y="354013"/>
            <a:ext cx="6134100" cy="55895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49350" y="354013"/>
            <a:ext cx="7607300" cy="560387"/>
          </a:xfrm>
          <a:prstGeom prst="rect">
            <a:avLst/>
          </a:prstGeom>
          <a:solidFill>
            <a:srgbClr val="005B88"/>
          </a:solidFill>
          <a:ln w="12700" cmpd="sng">
            <a:solidFill>
              <a:schemeClr val="tx1"/>
            </a:solidFill>
            <a:miter lim="800000"/>
            <a:headEnd/>
            <a:tailEnd/>
          </a:ln>
          <a:effectLst>
            <a:outerShdw dist="107763" dir="2700000" algn="ctr" rotWithShape="0">
              <a:schemeClr val="bg2"/>
            </a:outerShdw>
          </a:effectLst>
        </p:spPr>
        <p:txBody>
          <a:bodyPr vert="horz" wrap="square" lIns="90488" tIns="44450" rIns="90488" bIns="44450" numCol="1" anchor="t" anchorCtr="0" compatLnSpc="1">
            <a:prstTxWarp prst="textNoShape">
              <a:avLst/>
            </a:prstTxWarp>
          </a:bodyPr>
          <a:lstStyle/>
          <a:p>
            <a:pPr lvl="0"/>
            <a:r>
              <a:rPr lang="zh-CN" altLang="zh-CN" smtClean="0"/>
              <a:t>Click to edit Master title style</a:t>
            </a:r>
          </a:p>
        </p:txBody>
      </p:sp>
      <p:sp>
        <p:nvSpPr>
          <p:cNvPr id="1027" name="Rectangle 3"/>
          <p:cNvSpPr>
            <a:spLocks noGrp="1" noChangeArrowheads="1"/>
          </p:cNvSpPr>
          <p:nvPr>
            <p:ph type="body" idx="1"/>
          </p:nvPr>
        </p:nvSpPr>
        <p:spPr bwMode="auto">
          <a:xfrm>
            <a:off x="381000" y="1143000"/>
            <a:ext cx="8382000" cy="48006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zh-CN" altLang="zh-CN" smtClean="0"/>
              <a:t>Click to edit Master text styles</a:t>
            </a:r>
          </a:p>
          <a:p>
            <a:pPr lvl="1"/>
            <a:r>
              <a:rPr lang="zh-CN" altLang="zh-CN" smtClean="0"/>
              <a:t>Second Level</a:t>
            </a:r>
          </a:p>
          <a:p>
            <a:pPr lvl="2"/>
            <a:r>
              <a:rPr lang="zh-CN" altLang="zh-CN" smtClean="0"/>
              <a:t>Third Level</a:t>
            </a:r>
          </a:p>
          <a:p>
            <a:pPr lvl="3"/>
            <a:r>
              <a:rPr lang="zh-CN" altLang="zh-CN" smtClean="0"/>
              <a:t>Fourth Level</a:t>
            </a:r>
          </a:p>
          <a:p>
            <a:pPr lvl="4"/>
            <a:r>
              <a:rPr lang="zh-CN" altLang="zh-CN" smtClean="0"/>
              <a:t>Fifth Level</a:t>
            </a:r>
          </a:p>
        </p:txBody>
      </p:sp>
      <p:sp>
        <p:nvSpPr>
          <p:cNvPr id="1028" name="Text Box 4"/>
          <p:cNvSpPr txBox="1">
            <a:spLocks noChangeArrowheads="1"/>
          </p:cNvSpPr>
          <p:nvPr/>
        </p:nvSpPr>
        <p:spPr bwMode="auto">
          <a:xfrm>
            <a:off x="76200" y="6430963"/>
            <a:ext cx="762000" cy="274637"/>
          </a:xfrm>
          <a:prstGeom prst="rect">
            <a:avLst/>
          </a:prstGeom>
          <a:noFill/>
          <a:ln w="9525">
            <a:noFill/>
            <a:miter lim="800000"/>
            <a:headEnd/>
            <a:tailEnd/>
          </a:ln>
          <a:effectLst/>
        </p:spPr>
        <p:txBody>
          <a:bodyPr>
            <a:spAutoFit/>
          </a:bodyPr>
          <a:lstStyle/>
          <a:p>
            <a:pPr>
              <a:spcBef>
                <a:spcPct val="50000"/>
              </a:spcBef>
              <a:defRPr/>
            </a:pPr>
            <a:r>
              <a:rPr lang="zh-CN" altLang="zh-CN" sz="1200" b="1">
                <a:latin typeface="Arial" pitchFamily="34" charset="0"/>
                <a:ea typeface="宋体" pitchFamily="2" charset="-122"/>
              </a:rPr>
              <a:t> 7-</a:t>
            </a:r>
            <a:fld id="{41DA3BD5-22E9-4CF6-8F9A-5F9D7AF059EB}" type="slidenum">
              <a:rPr lang="zh-CN" altLang="zh-CN" sz="1200" b="1">
                <a:latin typeface="Arial" pitchFamily="34" charset="0"/>
                <a:ea typeface="宋体" pitchFamily="2" charset="-122"/>
              </a:rPr>
              <a:pPr>
                <a:spcBef>
                  <a:spcPct val="50000"/>
                </a:spcBef>
                <a:defRPr/>
              </a:pPr>
              <a:t>‹#›</a:t>
            </a:fld>
            <a:endParaRPr lang="zh-CN" altLang="zh-CN" sz="1200" b="1">
              <a:latin typeface="Arial" pitchFamily="34" charset="0"/>
              <a:ea typeface="宋体" pitchFamily="2" charset="-122"/>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ransition>
    <p:wipe dir="r"/>
  </p:transition>
  <p:txStyles>
    <p:titleStyle>
      <a:lvl1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mj-lt"/>
          <a:ea typeface="+mj-ea"/>
          <a:cs typeface="+mj-cs"/>
        </a:defRPr>
      </a:lvl1pPr>
      <a:lvl2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2pPr>
      <a:lvl3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3pPr>
      <a:lvl4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4pPr>
      <a:lvl5pPr marL="109538" indent="-1095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5pPr>
      <a:lvl6pPr marL="5667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6pPr>
      <a:lvl7pPr marL="10239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7pPr>
      <a:lvl8pPr marL="14811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8pPr>
      <a:lvl9pPr marL="1938338" algn="ctr" rtl="0" eaLnBrk="0" fontAlgn="base" hangingPunct="0">
        <a:spcBef>
          <a:spcPct val="0"/>
        </a:spcBef>
        <a:spcAft>
          <a:spcPct val="0"/>
        </a:spcAft>
        <a:defRPr sz="3000" b="1">
          <a:solidFill>
            <a:schemeClr val="bg1"/>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3400" y="982663"/>
            <a:ext cx="8153400" cy="296862"/>
          </a:xfrm>
          <a:prstGeom prst="rect">
            <a:avLst/>
          </a:prstGeom>
          <a:noFill/>
          <a:ln w="9525">
            <a:noFill/>
            <a:miter lim="800000"/>
            <a:headEnd/>
            <a:tailEnd/>
          </a:ln>
        </p:spPr>
      </p:pic>
      <p:sp>
        <p:nvSpPr>
          <p:cNvPr id="2051" name="Rectangle 3"/>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zh-CN" altLang="en-US"/>
          </a:p>
        </p:txBody>
      </p:sp>
      <p:sp>
        <p:nvSpPr>
          <p:cNvPr id="3076" name="Rectangle 4"/>
          <p:cNvSpPr>
            <a:spLocks noChangeArrowheads="1"/>
          </p:cNvSpPr>
          <p:nvPr/>
        </p:nvSpPr>
        <p:spPr bwMode="auto">
          <a:xfrm>
            <a:off x="533400" y="2008188"/>
            <a:ext cx="8153400" cy="838200"/>
          </a:xfrm>
          <a:prstGeom prst="rect">
            <a:avLst/>
          </a:prstGeom>
          <a:solidFill>
            <a:srgbClr val="D64B0C"/>
          </a:solidFill>
          <a:ln w="9525">
            <a:noFill/>
            <a:miter lim="800000"/>
            <a:headEnd/>
            <a:tailEnd/>
          </a:ln>
          <a:effectLst/>
        </p:spPr>
        <p:txBody>
          <a:bodyPr wrap="none" anchor="ctr"/>
          <a:lstStyle/>
          <a:p>
            <a:pPr algn="ctr">
              <a:defRPr/>
            </a:pPr>
            <a:r>
              <a:rPr lang="zh-CN" altLang="en-US" sz="4000" b="1" dirty="0">
                <a:solidFill>
                  <a:schemeClr val="bg1"/>
                </a:solidFill>
                <a:effectLst>
                  <a:outerShdw blurRad="38100" dist="38100" dir="2700000" algn="tl">
                    <a:srgbClr val="000000"/>
                  </a:outerShdw>
                </a:effectLst>
                <a:latin typeface="Arial" pitchFamily="34" charset="0"/>
                <a:ea typeface="宋体" pitchFamily="2" charset="-122"/>
              </a:rPr>
              <a:t>会计信息系统</a:t>
            </a:r>
          </a:p>
        </p:txBody>
      </p:sp>
      <p:sp>
        <p:nvSpPr>
          <p:cNvPr id="3077" name="Rectangle 5"/>
          <p:cNvSpPr>
            <a:spLocks noChangeArrowheads="1"/>
          </p:cNvSpPr>
          <p:nvPr/>
        </p:nvSpPr>
        <p:spPr bwMode="auto">
          <a:xfrm>
            <a:off x="533400" y="3505200"/>
            <a:ext cx="8153400" cy="1295400"/>
          </a:xfrm>
          <a:prstGeom prst="rect">
            <a:avLst/>
          </a:prstGeom>
          <a:solidFill>
            <a:srgbClr val="47008E"/>
          </a:solidFill>
          <a:ln w="9525">
            <a:noFill/>
            <a:miter lim="800000"/>
            <a:headEnd/>
            <a:tailEnd/>
          </a:ln>
          <a:effectLst/>
        </p:spPr>
        <p:txBody>
          <a:bodyPr anchor="ctr"/>
          <a:lstStyle/>
          <a:p>
            <a:pPr algn="ctr">
              <a:lnSpc>
                <a:spcPct val="110000"/>
              </a:lnSpc>
              <a:defRPr/>
            </a:pPr>
            <a:endParaRPr lang="zh-CN" altLang="en-US" sz="2800" b="1" dirty="0">
              <a:solidFill>
                <a:schemeClr val="bg1"/>
              </a:solidFill>
              <a:effectLst>
                <a:outerShdw blurRad="38100" dist="38100" dir="2700000" algn="tl">
                  <a:srgbClr val="000000"/>
                </a:outerShdw>
              </a:effectLst>
              <a:latin typeface="Arial" pitchFamily="34" charset="0"/>
              <a:ea typeface="宋体" pitchFamily="2" charset="-122"/>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宋体" pitchFamily="2" charset="-122"/>
              </a:rPr>
              <a:t>第三节    薪资管理系统功能结构</a:t>
            </a:r>
            <a:endParaRPr lang="zh-CN" altLang="en-US" dirty="0"/>
          </a:p>
        </p:txBody>
      </p:sp>
      <p:pic>
        <p:nvPicPr>
          <p:cNvPr id="2050"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47664" y="1196752"/>
            <a:ext cx="6336704" cy="509557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707875158"/>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第三节    薪资管理系统功能结构</a:t>
            </a:r>
            <a:endParaRPr lang="zh-CN" altLang="en-US" dirty="0"/>
          </a:p>
        </p:txBody>
      </p:sp>
      <p:sp>
        <p:nvSpPr>
          <p:cNvPr id="3" name="内容占位符 2"/>
          <p:cNvSpPr>
            <a:spLocks noGrp="1"/>
          </p:cNvSpPr>
          <p:nvPr>
            <p:ph idx="1"/>
          </p:nvPr>
        </p:nvSpPr>
        <p:spPr/>
        <p:txBody>
          <a:bodyPr/>
          <a:lstStyle/>
          <a:p>
            <a:r>
              <a:rPr lang="zh-CN" altLang="zh-CN" dirty="0">
                <a:effectLst/>
              </a:rPr>
              <a:t>一、初始设置</a:t>
            </a:r>
          </a:p>
          <a:p>
            <a:pPr marL="0" indent="0">
              <a:buNone/>
            </a:pPr>
            <a:r>
              <a:rPr lang="zh-CN" altLang="zh-CN" dirty="0">
                <a:effectLst/>
              </a:rPr>
              <a:t>（一）建立工资账</a:t>
            </a:r>
            <a:r>
              <a:rPr lang="zh-CN" altLang="zh-CN" dirty="0" smtClean="0">
                <a:effectLst/>
              </a:rPr>
              <a:t>套</a:t>
            </a:r>
            <a:endParaRPr lang="en-US" altLang="zh-CN" dirty="0" smtClean="0">
              <a:effectLst/>
            </a:endParaRPr>
          </a:p>
          <a:p>
            <a:pPr marL="0" indent="0">
              <a:buNone/>
            </a:pPr>
            <a:r>
              <a:rPr lang="zh-CN" altLang="zh-CN" dirty="0">
                <a:effectLst/>
              </a:rPr>
              <a:t>（二）基础信息设置</a:t>
            </a:r>
          </a:p>
          <a:p>
            <a:pPr marL="0" indent="0">
              <a:buNone/>
            </a:pPr>
            <a:r>
              <a:rPr lang="en-US" altLang="zh-CN" dirty="0" smtClean="0">
                <a:effectLst/>
              </a:rPr>
              <a:t>  1</a:t>
            </a:r>
            <a:r>
              <a:rPr lang="zh-CN" altLang="zh-CN" dirty="0">
                <a:effectLst/>
              </a:rPr>
              <a:t>．部门</a:t>
            </a:r>
            <a:r>
              <a:rPr lang="zh-CN" altLang="zh-CN" dirty="0" smtClean="0">
                <a:effectLst/>
              </a:rPr>
              <a:t>设置</a:t>
            </a:r>
            <a:endParaRPr lang="en-US" altLang="zh-CN" dirty="0" smtClean="0">
              <a:effectLst/>
            </a:endParaRPr>
          </a:p>
          <a:p>
            <a:pPr marL="0" indent="0">
              <a:buNone/>
            </a:pPr>
            <a:r>
              <a:rPr lang="en-US" altLang="zh-CN" dirty="0">
                <a:effectLst/>
              </a:rPr>
              <a:t> </a:t>
            </a:r>
            <a:r>
              <a:rPr lang="en-US" altLang="zh-CN" dirty="0" smtClean="0">
                <a:effectLst/>
              </a:rPr>
              <a:t> </a:t>
            </a:r>
            <a:r>
              <a:rPr lang="en-US" altLang="zh-CN" dirty="0">
                <a:effectLst/>
              </a:rPr>
              <a:t>2</a:t>
            </a:r>
            <a:r>
              <a:rPr lang="zh-CN" altLang="zh-CN" dirty="0">
                <a:effectLst/>
              </a:rPr>
              <a:t>．人员类别设置</a:t>
            </a:r>
          </a:p>
          <a:p>
            <a:pPr marL="0" indent="0">
              <a:buNone/>
            </a:pPr>
            <a:r>
              <a:rPr lang="en-US" altLang="zh-CN" dirty="0" smtClean="0">
                <a:effectLst/>
              </a:rPr>
              <a:t>  </a:t>
            </a:r>
            <a:r>
              <a:rPr lang="en-US" altLang="zh-CN" dirty="0">
                <a:effectLst/>
              </a:rPr>
              <a:t>3</a:t>
            </a:r>
            <a:r>
              <a:rPr lang="zh-CN" altLang="zh-CN" dirty="0">
                <a:effectLst/>
              </a:rPr>
              <a:t>．人员附加信息设置</a:t>
            </a:r>
          </a:p>
          <a:p>
            <a:pPr marL="0" indent="0">
              <a:buNone/>
            </a:pPr>
            <a:r>
              <a:rPr lang="en-US" altLang="zh-CN" dirty="0" smtClean="0">
                <a:effectLst/>
              </a:rPr>
              <a:t>  </a:t>
            </a:r>
            <a:r>
              <a:rPr lang="en-US" altLang="zh-CN" dirty="0">
                <a:effectLst/>
              </a:rPr>
              <a:t>4</a:t>
            </a:r>
            <a:r>
              <a:rPr lang="zh-CN" altLang="zh-CN" dirty="0">
                <a:effectLst/>
              </a:rPr>
              <a:t>．工资项目设置</a:t>
            </a:r>
          </a:p>
          <a:p>
            <a:pPr marL="0" indent="0">
              <a:buNone/>
            </a:pPr>
            <a:r>
              <a:rPr lang="en-US" altLang="zh-CN" dirty="0" smtClean="0">
                <a:effectLst/>
              </a:rPr>
              <a:t>  </a:t>
            </a:r>
            <a:r>
              <a:rPr lang="en-US" altLang="zh-CN" dirty="0">
                <a:effectLst/>
              </a:rPr>
              <a:t>5</a:t>
            </a:r>
            <a:r>
              <a:rPr lang="zh-CN" altLang="zh-CN" dirty="0">
                <a:effectLst/>
              </a:rPr>
              <a:t>．银行名称设置</a:t>
            </a:r>
          </a:p>
          <a:p>
            <a:pPr marL="0" indent="0">
              <a:buNone/>
            </a:pPr>
            <a:r>
              <a:rPr lang="en-US" altLang="zh-CN" dirty="0" smtClean="0">
                <a:effectLst/>
              </a:rPr>
              <a:t>  </a:t>
            </a:r>
            <a:endParaRPr lang="zh-CN" altLang="zh-CN" dirty="0">
              <a:effectLst/>
            </a:endParaRPr>
          </a:p>
          <a:p>
            <a:pPr marL="0" indent="0">
              <a:buNone/>
            </a:pPr>
            <a:endParaRPr lang="zh-CN" altLang="zh-CN" dirty="0">
              <a:effectLst/>
            </a:endParaRPr>
          </a:p>
          <a:p>
            <a:endParaRPr lang="zh-CN" altLang="en-US" dirty="0"/>
          </a:p>
        </p:txBody>
      </p:sp>
    </p:spTree>
    <p:extLst>
      <p:ext uri="{BB962C8B-B14F-4D97-AF65-F5344CB8AC3E}">
        <p14:creationId xmlns="" xmlns:p14="http://schemas.microsoft.com/office/powerpoint/2010/main" val="269336183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55954" y="354013"/>
            <a:ext cx="7607300" cy="560387"/>
          </a:xfrm>
        </p:spPr>
        <p:txBody>
          <a:bodyPr/>
          <a:lstStyle/>
          <a:p>
            <a:r>
              <a:rPr lang="zh-CN" altLang="en-US" dirty="0">
                <a:ea typeface="宋体" pitchFamily="2" charset="-122"/>
              </a:rPr>
              <a:t>第三节    薪资管理系统功能结构</a:t>
            </a:r>
            <a:endParaRPr lang="zh-CN" altLang="en-US" dirty="0"/>
          </a:p>
        </p:txBody>
      </p:sp>
      <p:sp>
        <p:nvSpPr>
          <p:cNvPr id="3" name="内容占位符 2"/>
          <p:cNvSpPr>
            <a:spLocks noGrp="1"/>
          </p:cNvSpPr>
          <p:nvPr>
            <p:ph idx="1"/>
          </p:nvPr>
        </p:nvSpPr>
        <p:spPr/>
        <p:txBody>
          <a:bodyPr/>
          <a:lstStyle/>
          <a:p>
            <a:r>
              <a:rPr lang="zh-CN" altLang="zh-CN" dirty="0">
                <a:effectLst/>
              </a:rPr>
              <a:t>二、日常处理</a:t>
            </a:r>
          </a:p>
          <a:p>
            <a:pPr marL="0" indent="0">
              <a:buNone/>
            </a:pPr>
            <a:r>
              <a:rPr lang="zh-CN" altLang="zh-CN" dirty="0">
                <a:effectLst/>
              </a:rPr>
              <a:t>（一）工资类别</a:t>
            </a:r>
            <a:r>
              <a:rPr lang="zh-CN" altLang="zh-CN" dirty="0" smtClean="0">
                <a:effectLst/>
              </a:rPr>
              <a:t>管理</a:t>
            </a:r>
            <a:endParaRPr lang="en-US" altLang="zh-CN" dirty="0" smtClean="0">
              <a:effectLst/>
            </a:endParaRPr>
          </a:p>
          <a:p>
            <a:pPr marL="0" indent="0">
              <a:buNone/>
            </a:pPr>
            <a:r>
              <a:rPr lang="zh-CN" altLang="zh-CN" dirty="0">
                <a:effectLst/>
              </a:rPr>
              <a:t>薪资管理系统按工资类别来进行管理。例如可以将人员分为在岗人员和退休人员，或者业务人员和后勤人员等。每个工资类别下有职工档案、工资变动、工资数据、报税处理、银行代发等设置。对工资类别的维护包括建立、打开、关闭、汇总等操作。</a:t>
            </a:r>
          </a:p>
          <a:p>
            <a:pPr marL="0" indent="0">
              <a:buNone/>
            </a:pPr>
            <a:r>
              <a:rPr lang="zh-CN" altLang="zh-CN" dirty="0">
                <a:effectLst/>
              </a:rPr>
              <a:t>（二）工资数据管理</a:t>
            </a:r>
          </a:p>
          <a:p>
            <a:pPr marL="0" indent="0">
              <a:buNone/>
            </a:pPr>
            <a:r>
              <a:rPr lang="zh-CN" altLang="zh-CN" dirty="0">
                <a:effectLst/>
              </a:rPr>
              <a:t>企业所有职工的全部基本不变数据在系统初始设置时就可输入系统，这部分数据一经输入便可长久使用</a:t>
            </a:r>
            <a:r>
              <a:rPr lang="zh-CN" altLang="zh-CN" dirty="0" smtClean="0">
                <a:effectLst/>
              </a:rPr>
              <a:t>。日常</a:t>
            </a:r>
            <a:r>
              <a:rPr lang="zh-CN" altLang="zh-CN" dirty="0">
                <a:effectLst/>
              </a:rPr>
              <a:t>处理只需输入变动数据。</a:t>
            </a:r>
          </a:p>
          <a:p>
            <a:endParaRPr lang="zh-CN" altLang="en-US" dirty="0"/>
          </a:p>
        </p:txBody>
      </p:sp>
    </p:spTree>
    <p:extLst>
      <p:ext uri="{BB962C8B-B14F-4D97-AF65-F5344CB8AC3E}">
        <p14:creationId xmlns="" xmlns:p14="http://schemas.microsoft.com/office/powerpoint/2010/main" val="29041342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第三节    薪资管理系统功能结构</a:t>
            </a:r>
            <a:endParaRPr lang="zh-CN" altLang="en-US" dirty="0"/>
          </a:p>
        </p:txBody>
      </p:sp>
      <p:sp>
        <p:nvSpPr>
          <p:cNvPr id="3" name="内容占位符 2"/>
          <p:cNvSpPr>
            <a:spLocks noGrp="1"/>
          </p:cNvSpPr>
          <p:nvPr>
            <p:ph idx="1"/>
          </p:nvPr>
        </p:nvSpPr>
        <p:spPr/>
        <p:txBody>
          <a:bodyPr/>
          <a:lstStyle/>
          <a:p>
            <a:r>
              <a:rPr lang="zh-CN" altLang="zh-CN" dirty="0">
                <a:effectLst/>
              </a:rPr>
              <a:t>（三）个人所得税的计算与</a:t>
            </a:r>
            <a:r>
              <a:rPr lang="zh-CN" altLang="zh-CN" dirty="0" smtClean="0">
                <a:effectLst/>
              </a:rPr>
              <a:t>申报</a:t>
            </a:r>
            <a:endParaRPr lang="en-US" altLang="zh-CN" dirty="0" smtClean="0">
              <a:effectLst/>
            </a:endParaRPr>
          </a:p>
          <a:p>
            <a:pPr marL="0" indent="0">
              <a:buNone/>
            </a:pPr>
            <a:r>
              <a:rPr lang="zh-CN" altLang="zh-CN" dirty="0">
                <a:effectLst/>
              </a:rPr>
              <a:t>鉴于许多企事业单位计算职工个人所得税工作量较大，会计信息系统软件提供个人所得税自动计算功能，用户只需自定义所得税率，和个人所得税计算公式，系统自动计算个人所得税。</a:t>
            </a:r>
          </a:p>
          <a:p>
            <a:r>
              <a:rPr lang="zh-CN" altLang="zh-CN" dirty="0">
                <a:effectLst/>
              </a:rPr>
              <a:t>（四）银行代</a:t>
            </a:r>
            <a:r>
              <a:rPr lang="zh-CN" altLang="zh-CN" dirty="0" smtClean="0">
                <a:effectLst/>
              </a:rPr>
              <a:t>发</a:t>
            </a:r>
            <a:endParaRPr lang="en-US" altLang="zh-CN" dirty="0" smtClean="0">
              <a:effectLst/>
            </a:endParaRPr>
          </a:p>
          <a:p>
            <a:pPr marL="0" indent="0">
              <a:buNone/>
            </a:pPr>
            <a:r>
              <a:rPr lang="zh-CN" altLang="zh-CN" dirty="0">
                <a:effectLst/>
              </a:rPr>
              <a:t>银行代发业务处理，是指每月末单位应向银行提供银行给定文件格式的软盘。这样做既减轻了财务部门发放工资的繁重工作，又有效地避免了财务人员去银行提取大笔款项所承担的风险，同时还提高了对员工个人工资信息的保密程度。</a:t>
            </a:r>
          </a:p>
          <a:p>
            <a:endParaRPr lang="zh-CN" altLang="en-US" dirty="0"/>
          </a:p>
        </p:txBody>
      </p:sp>
    </p:spTree>
    <p:extLst>
      <p:ext uri="{BB962C8B-B14F-4D97-AF65-F5344CB8AC3E}">
        <p14:creationId xmlns="" xmlns:p14="http://schemas.microsoft.com/office/powerpoint/2010/main" val="80128394"/>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第三节    薪资管理系统功能结构</a:t>
            </a:r>
            <a:endParaRPr lang="zh-CN" altLang="en-US" dirty="0"/>
          </a:p>
        </p:txBody>
      </p:sp>
      <p:sp>
        <p:nvSpPr>
          <p:cNvPr id="3" name="内容占位符 2"/>
          <p:cNvSpPr>
            <a:spLocks noGrp="1"/>
          </p:cNvSpPr>
          <p:nvPr>
            <p:ph idx="1"/>
          </p:nvPr>
        </p:nvSpPr>
        <p:spPr/>
        <p:txBody>
          <a:bodyPr/>
          <a:lstStyle/>
          <a:p>
            <a:r>
              <a:rPr lang="zh-CN" altLang="zh-CN" dirty="0">
                <a:effectLst/>
              </a:rPr>
              <a:t>（五）工资分摊</a:t>
            </a:r>
            <a:endParaRPr lang="en-US" altLang="zh-CN" dirty="0">
              <a:effectLst/>
            </a:endParaRPr>
          </a:p>
          <a:p>
            <a:pPr marL="0" indent="0">
              <a:buNone/>
            </a:pPr>
            <a:r>
              <a:rPr lang="zh-CN" altLang="zh-CN" dirty="0">
                <a:effectLst/>
              </a:rPr>
              <a:t>工资是人工费用最主要的组成部分，还需要对工资费用进行工资总额的计提计算、分配及各种经费的计提，并编制转账凭证，供登账处理之用。</a:t>
            </a:r>
          </a:p>
          <a:p>
            <a:r>
              <a:rPr lang="zh-CN" altLang="zh-CN" dirty="0">
                <a:effectLst/>
              </a:rPr>
              <a:t>（六）数据查询</a:t>
            </a:r>
            <a:r>
              <a:rPr lang="zh-CN" altLang="zh-CN" dirty="0" smtClean="0">
                <a:effectLst/>
              </a:rPr>
              <a:t>统计</a:t>
            </a:r>
            <a:endParaRPr lang="en-US" altLang="zh-CN" dirty="0" smtClean="0">
              <a:effectLst/>
            </a:endParaRPr>
          </a:p>
          <a:p>
            <a:pPr marL="0" indent="0">
              <a:buNone/>
            </a:pPr>
            <a:r>
              <a:rPr lang="zh-CN" altLang="zh-CN" dirty="0">
                <a:effectLst/>
              </a:rPr>
              <a:t>工资数据处理结果最终通过工资表的形式反映，薪资管理系统提供了主要的工资报表，具有灵活的查询功能，能够按某一特征来查询需要的信息。</a:t>
            </a:r>
          </a:p>
          <a:p>
            <a:endParaRPr lang="zh-CN" altLang="en-US" dirty="0"/>
          </a:p>
        </p:txBody>
      </p:sp>
    </p:spTree>
    <p:extLst>
      <p:ext uri="{BB962C8B-B14F-4D97-AF65-F5344CB8AC3E}">
        <p14:creationId xmlns="" xmlns:p14="http://schemas.microsoft.com/office/powerpoint/2010/main" val="1013090749"/>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第三节    薪资管理系统功能结构</a:t>
            </a:r>
            <a:endParaRPr lang="zh-CN" altLang="en-US" dirty="0"/>
          </a:p>
        </p:txBody>
      </p:sp>
      <p:sp>
        <p:nvSpPr>
          <p:cNvPr id="3" name="内容占位符 2"/>
          <p:cNvSpPr>
            <a:spLocks noGrp="1"/>
          </p:cNvSpPr>
          <p:nvPr>
            <p:ph idx="1"/>
          </p:nvPr>
        </p:nvSpPr>
        <p:spPr/>
        <p:txBody>
          <a:bodyPr/>
          <a:lstStyle/>
          <a:p>
            <a:r>
              <a:rPr lang="zh-CN" altLang="zh-CN" dirty="0">
                <a:effectLst/>
              </a:rPr>
              <a:t>三、期末处理</a:t>
            </a:r>
          </a:p>
          <a:p>
            <a:r>
              <a:rPr lang="zh-CN" altLang="zh-CN" dirty="0">
                <a:effectLst/>
              </a:rPr>
              <a:t>（一）月末</a:t>
            </a:r>
            <a:r>
              <a:rPr lang="zh-CN" altLang="zh-CN" dirty="0" smtClean="0">
                <a:effectLst/>
              </a:rPr>
              <a:t>结转</a:t>
            </a:r>
            <a:endParaRPr lang="en-US" altLang="zh-CN" dirty="0" smtClean="0">
              <a:effectLst/>
            </a:endParaRPr>
          </a:p>
          <a:p>
            <a:pPr marL="0" indent="0">
              <a:buNone/>
            </a:pPr>
            <a:r>
              <a:rPr lang="zh-CN" altLang="zh-CN" dirty="0">
                <a:effectLst/>
              </a:rPr>
              <a:t>月末处理是将当月数据经过处理后结转至下月。每月工资数据处理完毕后均可进行月末结转。</a:t>
            </a:r>
          </a:p>
          <a:p>
            <a:r>
              <a:rPr lang="zh-CN" altLang="zh-CN" dirty="0">
                <a:effectLst/>
              </a:rPr>
              <a:t>（二）年末</a:t>
            </a:r>
            <a:r>
              <a:rPr lang="zh-CN" altLang="zh-CN" dirty="0" smtClean="0">
                <a:effectLst/>
              </a:rPr>
              <a:t>结转</a:t>
            </a:r>
            <a:endParaRPr lang="en-US" altLang="zh-CN" dirty="0" smtClean="0">
              <a:effectLst/>
            </a:endParaRPr>
          </a:p>
          <a:p>
            <a:pPr marL="0" indent="0">
              <a:buNone/>
            </a:pPr>
            <a:r>
              <a:rPr lang="zh-CN" altLang="zh-CN" dirty="0">
                <a:effectLst/>
              </a:rPr>
              <a:t>年末结转是将工资数据经过处理后结转至下年。进行年末结转后，新年度账将自动建立，只有处理完所有工资类别的工资数据，对多工资类别，应关闭所有工资类别，然后在系统管理中选择“年度账”菜单，进行上年数据结转。其他操作与月末处理</a:t>
            </a:r>
            <a:r>
              <a:rPr lang="zh-CN" altLang="zh-CN" dirty="0" smtClean="0">
                <a:effectLst/>
              </a:rPr>
              <a:t>类似</a:t>
            </a:r>
            <a:endParaRPr lang="zh-CN" altLang="zh-CN" dirty="0">
              <a:effectLst/>
            </a:endParaRPr>
          </a:p>
          <a:p>
            <a:endParaRPr lang="zh-CN" altLang="zh-CN" dirty="0">
              <a:effectLst/>
            </a:endParaRPr>
          </a:p>
          <a:p>
            <a:endParaRPr lang="zh-CN" altLang="en-US" dirty="0"/>
          </a:p>
        </p:txBody>
      </p:sp>
    </p:spTree>
    <p:extLst>
      <p:ext uri="{BB962C8B-B14F-4D97-AF65-F5344CB8AC3E}">
        <p14:creationId xmlns="" xmlns:p14="http://schemas.microsoft.com/office/powerpoint/2010/main" val="4176450606"/>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533400" y="685800"/>
            <a:ext cx="8153400" cy="296863"/>
          </a:xfrm>
          <a:prstGeom prst="rect">
            <a:avLst/>
          </a:prstGeom>
          <a:noFill/>
          <a:ln w="9525">
            <a:noFill/>
            <a:miter lim="800000"/>
            <a:headEnd/>
            <a:tailEnd/>
          </a:ln>
        </p:spPr>
      </p:pic>
      <p:sp>
        <p:nvSpPr>
          <p:cNvPr id="3075" name="Rectangle 3"/>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zh-CN" altLang="en-US"/>
          </a:p>
        </p:txBody>
      </p:sp>
      <p:sp>
        <p:nvSpPr>
          <p:cNvPr id="4100" name="Rectangle 4"/>
          <p:cNvSpPr>
            <a:spLocks noChangeArrowheads="1"/>
          </p:cNvSpPr>
          <p:nvPr/>
        </p:nvSpPr>
        <p:spPr bwMode="auto">
          <a:xfrm>
            <a:off x="533400" y="1169988"/>
            <a:ext cx="8153400" cy="838200"/>
          </a:xfrm>
          <a:prstGeom prst="rect">
            <a:avLst/>
          </a:prstGeom>
          <a:solidFill>
            <a:srgbClr val="D64B0C"/>
          </a:solidFill>
          <a:ln w="9525">
            <a:noFill/>
            <a:miter lim="800000"/>
            <a:headEnd/>
            <a:tailEnd/>
          </a:ln>
          <a:effectLst/>
        </p:spPr>
        <p:txBody>
          <a:bodyPr wrap="none" anchor="ctr"/>
          <a:lstStyle/>
          <a:p>
            <a:pPr algn="ctr">
              <a:defRPr/>
            </a:pPr>
            <a:r>
              <a:rPr lang="zh-CN" altLang="en-US" sz="4000" b="1" smtClean="0">
                <a:solidFill>
                  <a:schemeClr val="bg1"/>
                </a:solidFill>
                <a:effectLst>
                  <a:outerShdw blurRad="38100" dist="38100" dir="2700000" algn="tl">
                    <a:srgbClr val="000000"/>
                  </a:outerShdw>
                </a:effectLst>
                <a:latin typeface="Arial" pitchFamily="34" charset="0"/>
                <a:ea typeface="宋体" pitchFamily="2" charset="-122"/>
              </a:rPr>
              <a:t>第</a:t>
            </a:r>
            <a:r>
              <a:rPr lang="zh-CN" altLang="en-US" sz="4000" b="1" smtClean="0">
                <a:solidFill>
                  <a:schemeClr val="bg1"/>
                </a:solidFill>
                <a:effectLst>
                  <a:outerShdw blurRad="38100" dist="38100" dir="2700000" algn="tl">
                    <a:srgbClr val="000000"/>
                  </a:outerShdw>
                </a:effectLst>
                <a:latin typeface="Arial" pitchFamily="34" charset="0"/>
                <a:ea typeface="宋体" pitchFamily="2" charset="-122"/>
              </a:rPr>
              <a:t>五</a:t>
            </a:r>
            <a:r>
              <a:rPr lang="zh-CN" altLang="en-US" sz="4000" b="1" smtClean="0">
                <a:solidFill>
                  <a:schemeClr val="bg1"/>
                </a:solidFill>
                <a:effectLst>
                  <a:outerShdw blurRad="38100" dist="38100" dir="2700000" algn="tl">
                    <a:srgbClr val="000000"/>
                  </a:outerShdw>
                </a:effectLst>
                <a:latin typeface="Arial" pitchFamily="34" charset="0"/>
                <a:ea typeface="宋体" pitchFamily="2" charset="-122"/>
              </a:rPr>
              <a:t>章</a:t>
            </a:r>
            <a:endParaRPr lang="zh-CN" altLang="en-US" sz="4000" b="1" dirty="0">
              <a:solidFill>
                <a:schemeClr val="bg1"/>
              </a:solidFill>
              <a:effectLst>
                <a:outerShdw blurRad="38100" dist="38100" dir="2700000" algn="tl">
                  <a:srgbClr val="000000"/>
                </a:outerShdw>
              </a:effectLst>
              <a:latin typeface="Arial" pitchFamily="34" charset="0"/>
              <a:ea typeface="宋体" pitchFamily="2" charset="-122"/>
            </a:endParaRPr>
          </a:p>
        </p:txBody>
      </p:sp>
      <p:sp>
        <p:nvSpPr>
          <p:cNvPr id="4101" name="Rectangle 5"/>
          <p:cNvSpPr>
            <a:spLocks noChangeArrowheads="1"/>
          </p:cNvSpPr>
          <p:nvPr/>
        </p:nvSpPr>
        <p:spPr bwMode="auto">
          <a:xfrm>
            <a:off x="533400" y="2209800"/>
            <a:ext cx="8153400" cy="1295400"/>
          </a:xfrm>
          <a:prstGeom prst="rect">
            <a:avLst/>
          </a:prstGeom>
          <a:solidFill>
            <a:srgbClr val="47008E"/>
          </a:solidFill>
          <a:ln w="9525">
            <a:noFill/>
            <a:miter lim="800000"/>
            <a:headEnd/>
            <a:tailEnd/>
          </a:ln>
          <a:effectLst/>
        </p:spPr>
        <p:txBody>
          <a:bodyPr anchor="ctr"/>
          <a:lstStyle/>
          <a:p>
            <a:pPr algn="ctr">
              <a:lnSpc>
                <a:spcPct val="110000"/>
              </a:lnSpc>
              <a:defRPr/>
            </a:pPr>
            <a:r>
              <a:rPr lang="zh-CN" altLang="en-US" sz="3200" b="1" dirty="0" smtClean="0">
                <a:solidFill>
                  <a:schemeClr val="bg1"/>
                </a:solidFill>
                <a:effectLst>
                  <a:outerShdw blurRad="38100" dist="38100" dir="2700000" algn="tl">
                    <a:srgbClr val="000000"/>
                  </a:outerShdw>
                </a:effectLst>
                <a:latin typeface="Arial" pitchFamily="34" charset="0"/>
                <a:ea typeface="宋体" pitchFamily="2" charset="-122"/>
              </a:rPr>
              <a:t>薪资管理系统</a:t>
            </a:r>
            <a:endParaRPr lang="zh-CN" altLang="en-US" sz="3200" b="1" dirty="0">
              <a:solidFill>
                <a:schemeClr val="bg1"/>
              </a:solidFill>
              <a:effectLst>
                <a:outerShdw blurRad="38100" dist="38100" dir="2700000" algn="tl">
                  <a:srgbClr val="000000"/>
                </a:outerShdw>
              </a:effectLst>
              <a:latin typeface="Arial" pitchFamily="34" charset="0"/>
              <a:ea typeface="宋体" pitchFamily="2" charset="-122"/>
            </a:endParaRPr>
          </a:p>
        </p:txBody>
      </p:sp>
    </p:spTree>
    <p:extLst>
      <p:ext uri="{BB962C8B-B14F-4D97-AF65-F5344CB8AC3E}">
        <p14:creationId xmlns="" xmlns:p14="http://schemas.microsoft.com/office/powerpoint/2010/main" val="120302351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738188"/>
            <a:ext cx="8216900" cy="560387"/>
          </a:xfrm>
          <a:solidFill>
            <a:srgbClr val="336699"/>
          </a:solidFill>
          <a:ln cap="flat"/>
        </p:spPr>
        <p:txBody>
          <a:bodyPr lIns="0" rIns="0"/>
          <a:lstStyle/>
          <a:p>
            <a:pPr marL="0" indent="0">
              <a:defRPr/>
            </a:pPr>
            <a:r>
              <a:rPr lang="zh-CN" altLang="en-US" sz="3600" smtClean="0">
                <a:ea typeface="宋体" pitchFamily="2" charset="-122"/>
              </a:rPr>
              <a:t>本章学习目标</a:t>
            </a:r>
          </a:p>
        </p:txBody>
      </p:sp>
      <p:sp>
        <p:nvSpPr>
          <p:cNvPr id="4099" name="Text Box 3"/>
          <p:cNvSpPr txBox="1">
            <a:spLocks noChangeArrowheads="1"/>
          </p:cNvSpPr>
          <p:nvPr/>
        </p:nvSpPr>
        <p:spPr bwMode="auto">
          <a:xfrm>
            <a:off x="611188" y="1600200"/>
            <a:ext cx="7999412" cy="3862388"/>
          </a:xfrm>
          <a:prstGeom prst="rect">
            <a:avLst/>
          </a:prstGeom>
          <a:noFill/>
          <a:ln w="9525">
            <a:noFill/>
            <a:miter lim="800000"/>
            <a:headEnd/>
            <a:tailEnd/>
          </a:ln>
        </p:spPr>
        <p:txBody>
          <a:bodyPr>
            <a:spAutoFit/>
          </a:bodyPr>
          <a:lstStyle/>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en-US" altLang="zh-CN" sz="2800" b="1">
              <a:latin typeface="宋体" charset="-122"/>
              <a:sym typeface="宋体" charset="-122"/>
            </a:endParaRPr>
          </a:p>
          <a:p>
            <a:pPr eaLnBrk="0" hangingPunct="0">
              <a:lnSpc>
                <a:spcPct val="125000"/>
              </a:lnSpc>
            </a:pPr>
            <a:endParaRPr lang="zh-CN" altLang="en-US" sz="2800" b="1">
              <a:latin typeface="宋体" charset="-122"/>
              <a:sym typeface="宋体" charset="-122"/>
            </a:endParaRPr>
          </a:p>
        </p:txBody>
      </p:sp>
      <p:sp>
        <p:nvSpPr>
          <p:cNvPr id="4100" name="矩形 4"/>
          <p:cNvSpPr>
            <a:spLocks noChangeArrowheads="1"/>
          </p:cNvSpPr>
          <p:nvPr/>
        </p:nvSpPr>
        <p:spPr bwMode="auto">
          <a:xfrm>
            <a:off x="611188" y="1916113"/>
            <a:ext cx="8153400" cy="2123658"/>
          </a:xfrm>
          <a:prstGeom prst="rect">
            <a:avLst/>
          </a:prstGeom>
          <a:noFill/>
          <a:ln w="9525">
            <a:noFill/>
            <a:miter lim="800000"/>
            <a:headEnd/>
            <a:tailEnd/>
          </a:ln>
        </p:spPr>
        <p:txBody>
          <a:bodyPr>
            <a:spAutoFit/>
          </a:bodyPr>
          <a:lstStyle/>
          <a:p>
            <a:pPr>
              <a:lnSpc>
                <a:spcPct val="150000"/>
              </a:lnSpc>
            </a:pPr>
            <a:r>
              <a:rPr lang="zh-CN" altLang="zh-CN" sz="2400" b="1" dirty="0"/>
              <a:t>通过本章学习掌握薪酬管理系统初始化设置、日常业务处理及期末处理的相关事项；理解薪酬管理系统的功能模块；了解薪酬管理系统的相关业务</a:t>
            </a:r>
            <a:r>
              <a:rPr lang="zh-CN" altLang="zh-CN" sz="2400" b="1" dirty="0" smtClean="0"/>
              <a:t>流程</a:t>
            </a:r>
            <a:r>
              <a:rPr lang="zh-CN" altLang="en-US" sz="2400" b="1" dirty="0" smtClean="0"/>
              <a:t>。</a:t>
            </a:r>
            <a:endParaRPr lang="zh-CN" altLang="en-US" sz="2400" b="1" dirty="0"/>
          </a:p>
          <a:p>
            <a:endParaRPr lang="zh-CN" altLang="en-US" sz="2400" b="1" dirty="0"/>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7452320" y="2819400"/>
            <a:ext cx="1871662" cy="3429000"/>
          </a:xfrm>
          <a:prstGeom prst="rect">
            <a:avLst/>
          </a:prstGeom>
          <a:noFill/>
          <a:ln w="9525">
            <a:noFill/>
            <a:miter lim="800000"/>
            <a:headEnd/>
            <a:tailEnd/>
          </a:ln>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a:t>业务流程</a:t>
            </a:r>
            <a:endParaRPr lang="en-US" altLang="zh-CN" b="1" dirty="0"/>
          </a:p>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a:t>数据流程</a:t>
            </a:r>
          </a:p>
        </p:txBody>
      </p:sp>
      <p:sp>
        <p:nvSpPr>
          <p:cNvPr id="6147" name="Rectangle 3"/>
          <p:cNvSpPr>
            <a:spLocks noChangeArrowheads="1"/>
          </p:cNvSpPr>
          <p:nvPr/>
        </p:nvSpPr>
        <p:spPr bwMode="auto">
          <a:xfrm>
            <a:off x="202405" y="1851712"/>
            <a:ext cx="1033463" cy="933450"/>
          </a:xfrm>
          <a:prstGeom prst="rect">
            <a:avLst/>
          </a:prstGeom>
          <a:solidFill>
            <a:srgbClr val="DDDDDD"/>
          </a:solidFill>
          <a:ln w="38100" cmpd="sng">
            <a:solidFill>
              <a:srgbClr val="009A96"/>
            </a:solidFill>
            <a:miter lim="800000"/>
            <a:headEnd/>
            <a:tailEnd/>
          </a:ln>
          <a:effectLst/>
        </p:spPr>
        <p:txBody>
          <a:bodyPr lIns="90488" tIns="44450" rIns="90488" bIns="44450" anchor="ctr"/>
          <a:lstStyle/>
          <a:p>
            <a:pPr algn="ctr" eaLnBrk="0" hangingPunct="0">
              <a:spcBef>
                <a:spcPct val="35000"/>
              </a:spcBef>
              <a:buClr>
                <a:schemeClr val="accent2"/>
              </a:buClr>
              <a:buSzPct val="75000"/>
              <a:buFont typeface="Wingdings" pitchFamily="2" charset="2"/>
              <a:buNone/>
              <a:defRPr/>
            </a:pPr>
            <a:r>
              <a:rPr lang="zh-CN" altLang="en-US" b="1" dirty="0">
                <a:solidFill>
                  <a:schemeClr val="bg2"/>
                </a:solidFill>
                <a:effectLst>
                  <a:outerShdw blurRad="38100" dist="38100" dir="2700000" algn="tl">
                    <a:srgbClr val="FFFFFF"/>
                  </a:outerShdw>
                </a:effectLst>
                <a:latin typeface="Arial" pitchFamily="34" charset="0"/>
                <a:ea typeface="宋体" pitchFamily="2" charset="-122"/>
              </a:rPr>
              <a:t>系统</a:t>
            </a:r>
            <a:endParaRPr lang="en-US" altLang="zh-CN" b="1" dirty="0">
              <a:solidFill>
                <a:schemeClr val="bg2"/>
              </a:solidFill>
              <a:effectLst>
                <a:outerShdw blurRad="38100" dist="38100" dir="2700000" algn="tl">
                  <a:srgbClr val="FFFFFF"/>
                </a:outerShdw>
              </a:effectLst>
              <a:latin typeface="Arial" pitchFamily="34" charset="0"/>
              <a:ea typeface="宋体" pitchFamily="2" charset="-122"/>
            </a:endParaRPr>
          </a:p>
          <a:p>
            <a:pPr algn="ctr" eaLnBrk="0" hangingPunct="0">
              <a:spcBef>
                <a:spcPct val="35000"/>
              </a:spcBef>
              <a:buClr>
                <a:schemeClr val="accent2"/>
              </a:buClr>
              <a:buSzPct val="75000"/>
              <a:buFont typeface="Wingdings" pitchFamily="2" charset="2"/>
              <a:buNone/>
              <a:defRPr/>
            </a:pPr>
            <a:r>
              <a:rPr lang="zh-CN" altLang="en-US" b="1" dirty="0">
                <a:solidFill>
                  <a:schemeClr val="bg2"/>
                </a:solidFill>
                <a:effectLst>
                  <a:outerShdw blurRad="38100" dist="38100" dir="2700000" algn="tl">
                    <a:srgbClr val="FFFFFF"/>
                  </a:outerShdw>
                </a:effectLst>
                <a:latin typeface="Arial" pitchFamily="34" charset="0"/>
                <a:ea typeface="宋体" pitchFamily="2" charset="-122"/>
              </a:rPr>
              <a:t>概述</a:t>
            </a:r>
            <a:endParaRPr lang="zh-CN" b="1" dirty="0">
              <a:solidFill>
                <a:schemeClr val="bg2"/>
              </a:solidFill>
              <a:effectLst>
                <a:outerShdw blurRad="38100" dist="38100" dir="2700000" algn="tl">
                  <a:srgbClr val="FFFFFF"/>
                </a:outerShdw>
              </a:effectLst>
              <a:latin typeface="Arial" pitchFamily="34" charset="0"/>
              <a:ea typeface="宋体" pitchFamily="2" charset="-122"/>
            </a:endParaRPr>
          </a:p>
        </p:txBody>
      </p:sp>
      <p:sp>
        <p:nvSpPr>
          <p:cNvPr id="6148" name="Rectangle 4"/>
          <p:cNvSpPr>
            <a:spLocks noChangeArrowheads="1"/>
          </p:cNvSpPr>
          <p:nvPr/>
        </p:nvSpPr>
        <p:spPr bwMode="auto">
          <a:xfrm>
            <a:off x="4036219" y="1852613"/>
            <a:ext cx="1071562" cy="933450"/>
          </a:xfrm>
          <a:prstGeom prst="rect">
            <a:avLst/>
          </a:prstGeom>
          <a:solidFill>
            <a:srgbClr val="DDDDDD"/>
          </a:solidFill>
          <a:ln w="38100" cmpd="sng">
            <a:solidFill>
              <a:srgbClr val="009A96"/>
            </a:solidFill>
            <a:miter lim="800000"/>
            <a:headEnd/>
            <a:tailEnd/>
          </a:ln>
          <a:effectLst/>
        </p:spPr>
        <p:txBody>
          <a:bodyPr lIns="90488" tIns="44450" rIns="90488" bIns="44450" anchor="ctr"/>
          <a:lstStyle/>
          <a:p>
            <a:pPr algn="ctr" eaLnBrk="0" hangingPunct="0">
              <a:spcBef>
                <a:spcPct val="35000"/>
              </a:spcBef>
              <a:buClr>
                <a:schemeClr val="accent2"/>
              </a:buClr>
              <a:buSzPct val="75000"/>
              <a:buFont typeface="Wingdings" pitchFamily="2" charset="2"/>
              <a:buNone/>
              <a:defRPr/>
            </a:pPr>
            <a:r>
              <a:rPr lang="zh-CN" altLang="en-US" b="1" dirty="0" smtClean="0">
                <a:solidFill>
                  <a:schemeClr val="bg2"/>
                </a:solidFill>
                <a:effectLst>
                  <a:outerShdw blurRad="38100" dist="38100" dir="2700000" algn="tl">
                    <a:srgbClr val="FFFFFF"/>
                  </a:outerShdw>
                </a:effectLst>
                <a:latin typeface="Arial" pitchFamily="34" charset="0"/>
                <a:ea typeface="宋体" pitchFamily="2" charset="-122"/>
              </a:rPr>
              <a:t>系统流程分析</a:t>
            </a:r>
            <a:endParaRPr lang="zh-CN" altLang="en-US" b="1" dirty="0">
              <a:solidFill>
                <a:schemeClr val="bg2"/>
              </a:solidFill>
              <a:effectLst>
                <a:outerShdw blurRad="38100" dist="38100" dir="2700000" algn="tl">
                  <a:srgbClr val="FFFFFF"/>
                </a:outerShdw>
              </a:effectLst>
              <a:latin typeface="Arial" pitchFamily="34" charset="0"/>
              <a:ea typeface="宋体" pitchFamily="2" charset="-122"/>
            </a:endParaRPr>
          </a:p>
        </p:txBody>
      </p:sp>
      <p:sp>
        <p:nvSpPr>
          <p:cNvPr id="6149" name="Rectangle 5"/>
          <p:cNvSpPr>
            <a:spLocks noChangeArrowheads="1"/>
          </p:cNvSpPr>
          <p:nvPr/>
        </p:nvSpPr>
        <p:spPr bwMode="auto">
          <a:xfrm>
            <a:off x="7569992" y="1852613"/>
            <a:ext cx="1014413" cy="933450"/>
          </a:xfrm>
          <a:prstGeom prst="rect">
            <a:avLst/>
          </a:prstGeom>
          <a:solidFill>
            <a:srgbClr val="DDDDDD"/>
          </a:solidFill>
          <a:ln w="38100" cmpd="sng">
            <a:solidFill>
              <a:srgbClr val="009A96"/>
            </a:solidFill>
            <a:miter lim="800000"/>
            <a:headEnd/>
            <a:tailEnd/>
          </a:ln>
          <a:effectLst/>
        </p:spPr>
        <p:txBody>
          <a:bodyPr lIns="90488" tIns="44450" rIns="90488" bIns="44450" anchor="ctr"/>
          <a:lstStyle/>
          <a:p>
            <a:pPr algn="ctr" eaLnBrk="0" hangingPunct="0">
              <a:spcBef>
                <a:spcPct val="35000"/>
              </a:spcBef>
              <a:buClr>
                <a:schemeClr val="accent2"/>
              </a:buClr>
              <a:buSzPct val="75000"/>
              <a:buFont typeface="Wingdings" pitchFamily="2" charset="2"/>
              <a:buNone/>
              <a:defRPr/>
            </a:pPr>
            <a:r>
              <a:rPr lang="zh-CN" altLang="en-US" b="1" dirty="0" smtClean="0">
                <a:solidFill>
                  <a:schemeClr val="bg2"/>
                </a:solidFill>
                <a:effectLst>
                  <a:outerShdw blurRad="38100" dist="38100" dir="2700000" algn="tl">
                    <a:srgbClr val="FFFFFF"/>
                  </a:outerShdw>
                </a:effectLst>
                <a:latin typeface="Arial" pitchFamily="34" charset="0"/>
                <a:ea typeface="宋体" pitchFamily="2" charset="-122"/>
              </a:rPr>
              <a:t>系统功能结构</a:t>
            </a:r>
            <a:endParaRPr lang="zh-CN" altLang="en-US" b="1" dirty="0">
              <a:solidFill>
                <a:schemeClr val="bg2"/>
              </a:solidFill>
              <a:effectLst>
                <a:outerShdw blurRad="38100" dist="38100" dir="2700000" algn="tl">
                  <a:srgbClr val="FFFFFF"/>
                </a:outerShdw>
              </a:effectLst>
              <a:latin typeface="Arial" pitchFamily="34" charset="0"/>
              <a:ea typeface="宋体" pitchFamily="2" charset="-122"/>
            </a:endParaRPr>
          </a:p>
        </p:txBody>
      </p:sp>
      <p:sp>
        <p:nvSpPr>
          <p:cNvPr id="5127" name="Rectangle 7"/>
          <p:cNvSpPr>
            <a:spLocks noChangeArrowheads="1"/>
          </p:cNvSpPr>
          <p:nvPr/>
        </p:nvSpPr>
        <p:spPr bwMode="auto">
          <a:xfrm>
            <a:off x="38099" y="2819400"/>
            <a:ext cx="2185987" cy="2667000"/>
          </a:xfrm>
          <a:prstGeom prst="rect">
            <a:avLst/>
          </a:prstGeom>
          <a:noFill/>
          <a:ln w="9525">
            <a:noFill/>
            <a:miter lim="800000"/>
            <a:headEnd/>
            <a:tailEnd/>
          </a:ln>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a:t>功能</a:t>
            </a:r>
            <a:endParaRPr lang="en-US" altLang="zh-CN" b="1" dirty="0"/>
          </a:p>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b="1" dirty="0" smtClean="0"/>
              <a:t>与其他系统关系</a:t>
            </a:r>
            <a:endParaRPr lang="en-US" altLang="zh-CN" b="1" dirty="0"/>
          </a:p>
          <a:p>
            <a:pPr eaLnBrk="0" hangingPunct="0">
              <a:lnSpc>
                <a:spcPct val="115000"/>
              </a:lnSpc>
              <a:spcBef>
                <a:spcPct val="40000"/>
              </a:spcBef>
              <a:buClr>
                <a:srgbClr val="CC0000"/>
              </a:buClr>
              <a:buSzPct val="80000"/>
            </a:pPr>
            <a:endParaRPr lang="en-US" altLang="zh-CN" b="1" dirty="0"/>
          </a:p>
          <a:p>
            <a:pPr eaLnBrk="0" hangingPunct="0">
              <a:lnSpc>
                <a:spcPct val="115000"/>
              </a:lnSpc>
              <a:spcBef>
                <a:spcPct val="40000"/>
              </a:spcBef>
              <a:buClr>
                <a:srgbClr val="CC0000"/>
              </a:buClr>
              <a:buSzPct val="80000"/>
            </a:pPr>
            <a:endParaRPr lang="en-US" altLang="zh-CN" b="1" dirty="0"/>
          </a:p>
        </p:txBody>
      </p:sp>
      <p:sp>
        <p:nvSpPr>
          <p:cNvPr id="6153" name="Rectangle 9"/>
          <p:cNvSpPr>
            <a:spLocks noChangeArrowheads="1"/>
          </p:cNvSpPr>
          <p:nvPr/>
        </p:nvSpPr>
        <p:spPr bwMode="auto">
          <a:xfrm>
            <a:off x="3944142" y="2895600"/>
            <a:ext cx="1827213" cy="3276600"/>
          </a:xfrm>
          <a:prstGeom prst="rect">
            <a:avLst/>
          </a:prstGeom>
          <a:noFill/>
          <a:ln w="9525">
            <a:noFill/>
            <a:miter lim="800000"/>
            <a:headEnd/>
            <a:tailEnd/>
          </a:ln>
          <a:effectLst/>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sz="2800" b="1" dirty="0">
              <a:solidFill>
                <a:schemeClr val="bg2"/>
              </a:solidFill>
              <a:effectLst>
                <a:outerShdw blurRad="38100" dist="38100" dir="2700000" algn="tl">
                  <a:srgbClr val="C0C0C0"/>
                </a:outerShdw>
              </a:effectLst>
              <a:latin typeface="Arial" pitchFamily="34" charset="0"/>
              <a:ea typeface="宋体" pitchFamily="2" charset="-122"/>
            </a:endParaRPr>
          </a:p>
        </p:txBody>
      </p:sp>
      <p:cxnSp>
        <p:nvCxnSpPr>
          <p:cNvPr id="5129" name="AutoShape 10"/>
          <p:cNvCxnSpPr>
            <a:cxnSpLocks noChangeShapeType="1"/>
          </p:cNvCxnSpPr>
          <p:nvPr/>
        </p:nvCxnSpPr>
        <p:spPr bwMode="auto">
          <a:xfrm rot="16200000" flipH="1">
            <a:off x="6300787" y="-128587"/>
            <a:ext cx="847725" cy="2933700"/>
          </a:xfrm>
          <a:prstGeom prst="bentConnector3">
            <a:avLst>
              <a:gd name="adj1" fmla="val 51028"/>
            </a:avLst>
          </a:prstGeom>
          <a:noFill/>
          <a:ln w="38100" cap="sq">
            <a:solidFill>
              <a:srgbClr val="009A96"/>
            </a:solidFill>
            <a:miter lim="800000"/>
            <a:headEnd/>
            <a:tailEnd type="triangle" w="med" len="med"/>
          </a:ln>
        </p:spPr>
      </p:cxnSp>
      <p:cxnSp>
        <p:nvCxnSpPr>
          <p:cNvPr id="5130" name="AutoShape 11"/>
          <p:cNvCxnSpPr>
            <a:cxnSpLocks noChangeShapeType="1"/>
          </p:cNvCxnSpPr>
          <p:nvPr/>
        </p:nvCxnSpPr>
        <p:spPr bwMode="auto">
          <a:xfrm rot="5400000">
            <a:off x="1800225" y="-166687"/>
            <a:ext cx="847725" cy="3009900"/>
          </a:xfrm>
          <a:prstGeom prst="bentConnector3">
            <a:avLst>
              <a:gd name="adj1" fmla="val 51028"/>
            </a:avLst>
          </a:prstGeom>
          <a:noFill/>
          <a:ln w="38100" cap="sq">
            <a:solidFill>
              <a:srgbClr val="009A96"/>
            </a:solidFill>
            <a:miter lim="800000"/>
            <a:headEnd/>
            <a:tailEnd type="triangle" w="med" len="med"/>
          </a:ln>
        </p:spPr>
      </p:cxnSp>
      <p:sp>
        <p:nvSpPr>
          <p:cNvPr id="6156" name="Rectangle 12"/>
          <p:cNvSpPr>
            <a:spLocks noChangeArrowheads="1"/>
          </p:cNvSpPr>
          <p:nvPr/>
        </p:nvSpPr>
        <p:spPr bwMode="auto">
          <a:xfrm>
            <a:off x="381000" y="457200"/>
            <a:ext cx="8382000" cy="560388"/>
          </a:xfrm>
          <a:prstGeom prst="rect">
            <a:avLst/>
          </a:prstGeom>
          <a:solidFill>
            <a:srgbClr val="336699"/>
          </a:solidFill>
          <a:ln w="12700" cmpd="sng">
            <a:solidFill>
              <a:schemeClr val="tx1"/>
            </a:solidFill>
            <a:miter lim="800000"/>
            <a:headEnd/>
            <a:tailEnd/>
          </a:ln>
          <a:effectLst>
            <a:outerShdw dist="107763" dir="2700000" algn="ctr" rotWithShape="0">
              <a:schemeClr val="bg2"/>
            </a:outerShdw>
          </a:effectLst>
        </p:spPr>
        <p:txBody>
          <a:bodyPr lIns="0" tIns="44450" rIns="0" bIns="44450"/>
          <a:lstStyle/>
          <a:p>
            <a:pPr marL="109538" algn="ctr" eaLnBrk="0" hangingPunct="0">
              <a:defRPr/>
            </a:pPr>
            <a:r>
              <a:rPr lang="zh-CN" altLang="en-US" sz="3000" b="1" dirty="0" smtClean="0">
                <a:solidFill>
                  <a:schemeClr val="bg1"/>
                </a:solidFill>
                <a:effectLst>
                  <a:outerShdw blurRad="38100" dist="38100" dir="2700000" algn="tl">
                    <a:srgbClr val="000000"/>
                  </a:outerShdw>
                </a:effectLst>
                <a:latin typeface="Arial" pitchFamily="34" charset="0"/>
                <a:ea typeface="宋体" pitchFamily="2" charset="-122"/>
              </a:rPr>
              <a:t>薪资管理系统</a:t>
            </a:r>
            <a:endParaRPr lang="zh-CN" altLang="en-US" sz="3000" b="1" dirty="0">
              <a:solidFill>
                <a:schemeClr val="bg1"/>
              </a:solidFill>
              <a:effectLst>
                <a:outerShdw blurRad="38100" dist="38100" dir="2700000" algn="tl">
                  <a:srgbClr val="000000"/>
                </a:outerShdw>
              </a:effectLst>
              <a:latin typeface="Arial" pitchFamily="34" charset="0"/>
              <a:ea typeface="宋体" pitchFamily="2" charset="-122"/>
            </a:endParaRPr>
          </a:p>
        </p:txBody>
      </p:sp>
      <p:sp>
        <p:nvSpPr>
          <p:cNvPr id="6158" name="Rectangle 14"/>
          <p:cNvSpPr>
            <a:spLocks noChangeArrowheads="1"/>
          </p:cNvSpPr>
          <p:nvPr/>
        </p:nvSpPr>
        <p:spPr bwMode="auto">
          <a:xfrm>
            <a:off x="7162800" y="2819400"/>
            <a:ext cx="1828800" cy="2514600"/>
          </a:xfrm>
          <a:prstGeom prst="rect">
            <a:avLst/>
          </a:prstGeom>
          <a:noFill/>
          <a:ln w="9525">
            <a:noFill/>
            <a:miter lim="800000"/>
            <a:headEnd/>
            <a:tailEnd/>
          </a:ln>
          <a:effectLst/>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buFont typeface="Wingdings" pitchFamily="2" charset="2"/>
              <a:buBlip>
                <a:blip r:embed="rId2"/>
              </a:buBlip>
              <a:defRPr/>
            </a:pPr>
            <a:endParaRPr lang="zh-CN" b="1" dirty="0">
              <a:latin typeface="Arial" pitchFamily="34" charset="0"/>
              <a:ea typeface="宋体" pitchFamily="2" charset="-122"/>
            </a:endParaRPr>
          </a:p>
          <a:p>
            <a:pPr marL="228600" indent="-228600" eaLnBrk="0" hangingPunct="0">
              <a:lnSpc>
                <a:spcPct val="115000"/>
              </a:lnSpc>
              <a:spcBef>
                <a:spcPct val="40000"/>
              </a:spcBef>
              <a:buClr>
                <a:srgbClr val="CC0000"/>
              </a:buClr>
              <a:buSzPct val="80000"/>
              <a:defRPr/>
            </a:pPr>
            <a:endParaRPr lang="zh-CN" sz="2800" b="1" dirty="0">
              <a:solidFill>
                <a:schemeClr val="bg2"/>
              </a:solidFill>
              <a:effectLst>
                <a:outerShdw blurRad="38100" dist="38100" dir="2700000" algn="tl">
                  <a:srgbClr val="C0C0C0"/>
                </a:outerShdw>
              </a:effectLst>
              <a:latin typeface="Arial" pitchFamily="34" charset="0"/>
              <a:ea typeface="宋体" pitchFamily="2" charset="-122"/>
            </a:endParaRPr>
          </a:p>
        </p:txBody>
      </p:sp>
      <p:sp>
        <p:nvSpPr>
          <p:cNvPr id="5133" name="Rectangle 2"/>
          <p:cNvSpPr>
            <a:spLocks noChangeArrowheads="1"/>
          </p:cNvSpPr>
          <p:nvPr/>
        </p:nvSpPr>
        <p:spPr bwMode="auto">
          <a:xfrm>
            <a:off x="3890200" y="2821459"/>
            <a:ext cx="1871662" cy="3429000"/>
          </a:xfrm>
          <a:prstGeom prst="rect">
            <a:avLst/>
          </a:prstGeom>
          <a:noFill/>
          <a:ln w="9525">
            <a:noFill/>
            <a:miter lim="800000"/>
            <a:headEnd/>
            <a:tailEnd/>
          </a:ln>
        </p:spPr>
        <p:txBody>
          <a:bodyPr lIns="90488" tIns="109728" rIns="90488" bIns="44450"/>
          <a:lstStyle/>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sz="1600" b="1" dirty="0" smtClean="0"/>
              <a:t>初始设置</a:t>
            </a:r>
            <a:endParaRPr lang="en-US" altLang="zh-CN" sz="1600" b="1" dirty="0" smtClean="0"/>
          </a:p>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sz="1600" b="1" dirty="0" smtClean="0"/>
              <a:t>日常处理</a:t>
            </a:r>
            <a:endParaRPr lang="en-US" altLang="zh-CN" sz="1600" b="1" dirty="0" smtClean="0"/>
          </a:p>
          <a:p>
            <a:pPr marL="228600" indent="-228600" eaLnBrk="0" hangingPunct="0">
              <a:lnSpc>
                <a:spcPct val="115000"/>
              </a:lnSpc>
              <a:spcBef>
                <a:spcPct val="40000"/>
              </a:spcBef>
              <a:buClr>
                <a:srgbClr val="CC0000"/>
              </a:buClr>
              <a:buSzPct val="80000"/>
              <a:buFont typeface="Wingdings" pitchFamily="2" charset="2"/>
              <a:buBlip>
                <a:blip r:embed="rId2"/>
              </a:buBlip>
            </a:pPr>
            <a:r>
              <a:rPr lang="zh-CN" altLang="en-US" sz="1600" b="1" dirty="0" smtClean="0"/>
              <a:t>期末处理</a:t>
            </a:r>
            <a:endParaRPr lang="en-US" altLang="zh-CN" sz="1600" b="1" dirty="0" smtClean="0"/>
          </a:p>
        </p:txBody>
      </p:sp>
      <p:cxnSp>
        <p:nvCxnSpPr>
          <p:cNvPr id="20" name="AutoShape 10"/>
          <p:cNvCxnSpPr>
            <a:cxnSpLocks noChangeShapeType="1"/>
          </p:cNvCxnSpPr>
          <p:nvPr/>
        </p:nvCxnSpPr>
        <p:spPr bwMode="auto">
          <a:xfrm rot="16200000" flipH="1">
            <a:off x="4197535" y="1443102"/>
            <a:ext cx="638049" cy="1"/>
          </a:xfrm>
          <a:prstGeom prst="bentConnector3">
            <a:avLst>
              <a:gd name="adj1" fmla="val 50000"/>
            </a:avLst>
          </a:prstGeom>
          <a:noFill/>
          <a:ln w="38100" cap="sq">
            <a:solidFill>
              <a:srgbClr val="009A96"/>
            </a:solidFill>
            <a:miter lim="800000"/>
            <a:headEnd/>
            <a:tailEnd type="triangle" w="med" len="med"/>
          </a:ln>
        </p:spPr>
      </p:cxn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indent="0">
              <a:defRPr/>
            </a:pPr>
            <a:r>
              <a:rPr lang="zh-CN" altLang="en-US" dirty="0" smtClean="0">
                <a:ea typeface="宋体" pitchFamily="2" charset="-122"/>
              </a:rPr>
              <a:t>第一节   薪资管理系统概述</a:t>
            </a:r>
          </a:p>
        </p:txBody>
      </p:sp>
      <p:sp>
        <p:nvSpPr>
          <p:cNvPr id="7171" name="Rectangle 3"/>
          <p:cNvSpPr>
            <a:spLocks noGrp="1" noChangeArrowheads="1"/>
          </p:cNvSpPr>
          <p:nvPr>
            <p:ph type="body" idx="1"/>
          </p:nvPr>
        </p:nvSpPr>
        <p:spPr/>
        <p:txBody>
          <a:bodyPr/>
          <a:lstStyle/>
          <a:p>
            <a:pPr>
              <a:defRPr/>
            </a:pPr>
            <a:r>
              <a:rPr lang="zh-CN" altLang="en-US" dirty="0" smtClean="0">
                <a:ea typeface="宋体" pitchFamily="2" charset="-122"/>
              </a:rPr>
              <a:t>一、职工薪酬概述</a:t>
            </a:r>
          </a:p>
          <a:p>
            <a:r>
              <a:rPr lang="zh-CN" altLang="zh-CN" dirty="0">
                <a:effectLst/>
              </a:rPr>
              <a:t>职工薪酬，是指企业为获得职工提供的服务或解除劳动关系而给予的各种形式的报酬或补偿。职工薪酬包括短期薪酬、离职后福利、辞退福利和其他长期职工福利。职工薪酬的核算和管理，是企业人力资源管理的重要组成部分，涉及到企业每一个员工的切身利益。它在调动员工工作积极性，正确处理企业与员工之间的经济关系方面具有重要的作用。</a:t>
            </a:r>
          </a:p>
          <a:p>
            <a:pPr>
              <a:buFont typeface="Wingdings" pitchFamily="2" charset="2"/>
              <a:buNone/>
              <a:defRPr/>
            </a:pPr>
            <a:endParaRPr lang="zh-CN" altLang="en-US" dirty="0" smtClean="0">
              <a:ea typeface="宋体" pitchFamily="2" charset="-122"/>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第一节   薪资管理系统概述</a:t>
            </a:r>
            <a:endParaRPr lang="zh-CN" altLang="en-US" dirty="0"/>
          </a:p>
        </p:txBody>
      </p:sp>
      <p:sp>
        <p:nvSpPr>
          <p:cNvPr id="3" name="内容占位符 2"/>
          <p:cNvSpPr>
            <a:spLocks noGrp="1"/>
          </p:cNvSpPr>
          <p:nvPr>
            <p:ph idx="1"/>
          </p:nvPr>
        </p:nvSpPr>
        <p:spPr/>
        <p:txBody>
          <a:bodyPr/>
          <a:lstStyle/>
          <a:p>
            <a:r>
              <a:rPr lang="zh-CN" altLang="zh-CN" dirty="0">
                <a:effectLst/>
              </a:rPr>
              <a:t>一、薪资管理系统的</a:t>
            </a:r>
            <a:r>
              <a:rPr lang="zh-CN" altLang="zh-CN" dirty="0" smtClean="0">
                <a:effectLst/>
              </a:rPr>
              <a:t>功能</a:t>
            </a:r>
            <a:endParaRPr lang="en-US" altLang="zh-CN" dirty="0" smtClean="0">
              <a:effectLst/>
            </a:endParaRPr>
          </a:p>
          <a:p>
            <a:r>
              <a:rPr lang="zh-CN" altLang="zh-CN" dirty="0">
                <a:effectLst/>
              </a:rPr>
              <a:t>（一）工资类别管理</a:t>
            </a:r>
          </a:p>
          <a:p>
            <a:r>
              <a:rPr lang="zh-CN" altLang="zh-CN" dirty="0">
                <a:effectLst/>
              </a:rPr>
              <a:t>（二）员工档案管理</a:t>
            </a:r>
          </a:p>
          <a:p>
            <a:r>
              <a:rPr lang="zh-CN" altLang="zh-CN" dirty="0">
                <a:effectLst/>
              </a:rPr>
              <a:t>（三）薪资数据管理</a:t>
            </a:r>
          </a:p>
          <a:p>
            <a:r>
              <a:rPr lang="zh-CN" altLang="zh-CN" dirty="0">
                <a:effectLst/>
              </a:rPr>
              <a:t>（四）账簿管理</a:t>
            </a:r>
          </a:p>
          <a:p>
            <a:r>
              <a:rPr lang="zh-CN" altLang="zh-CN" dirty="0">
                <a:effectLst/>
              </a:rPr>
              <a:t>（五）薪资报表管理</a:t>
            </a:r>
          </a:p>
          <a:p>
            <a:endParaRPr lang="zh-CN" altLang="zh-CN" dirty="0">
              <a:effectLst/>
            </a:endParaRPr>
          </a:p>
          <a:p>
            <a:endParaRPr lang="zh-CN" altLang="en-US" dirty="0"/>
          </a:p>
        </p:txBody>
      </p:sp>
    </p:spTree>
    <p:extLst>
      <p:ext uri="{BB962C8B-B14F-4D97-AF65-F5344CB8AC3E}">
        <p14:creationId xmlns="" xmlns:p14="http://schemas.microsoft.com/office/powerpoint/2010/main" val="802072581"/>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第一节   薪资管理系统概述</a:t>
            </a:r>
            <a:endParaRPr lang="zh-CN" altLang="en-US" dirty="0"/>
          </a:p>
        </p:txBody>
      </p:sp>
      <p:sp>
        <p:nvSpPr>
          <p:cNvPr id="3" name="内容占位符 2"/>
          <p:cNvSpPr>
            <a:spLocks noGrp="1"/>
          </p:cNvSpPr>
          <p:nvPr>
            <p:ph idx="1"/>
          </p:nvPr>
        </p:nvSpPr>
        <p:spPr/>
        <p:txBody>
          <a:bodyPr/>
          <a:lstStyle/>
          <a:p>
            <a:r>
              <a:rPr lang="zh-CN" altLang="zh-CN" dirty="0">
                <a:effectLst/>
              </a:rPr>
              <a:t>二、薪资管理系统与其他系统的主要关系</a:t>
            </a:r>
          </a:p>
          <a:p>
            <a:r>
              <a:rPr lang="zh-CN" altLang="zh-CN" dirty="0">
                <a:effectLst/>
              </a:rPr>
              <a:t>薪资管理系统与系统管理共享基础数据；薪资管理系统将工资分摊的结果生成转账凭证，传递到总账管理系统；另外，薪资管理系统向成本核算系统传送相关费用的合计数据。</a:t>
            </a:r>
          </a:p>
          <a:p>
            <a:endParaRPr lang="zh-CN" altLang="en-US" dirty="0"/>
          </a:p>
        </p:txBody>
      </p:sp>
    </p:spTree>
    <p:extLst>
      <p:ext uri="{BB962C8B-B14F-4D97-AF65-F5344CB8AC3E}">
        <p14:creationId xmlns="" xmlns:p14="http://schemas.microsoft.com/office/powerpoint/2010/main" val="116382850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a:t>
            </a:r>
            <a:r>
              <a:rPr lang="en-US" altLang="zh-CN" dirty="0">
                <a:effectLst/>
              </a:rPr>
              <a:t>   </a:t>
            </a:r>
            <a:r>
              <a:rPr lang="zh-CN" altLang="zh-CN" dirty="0">
                <a:effectLst/>
              </a:rPr>
              <a:t>薪资管理系统流程分析</a:t>
            </a:r>
            <a:br>
              <a:rPr lang="zh-CN" altLang="zh-CN" dirty="0">
                <a:effectLst/>
              </a:rPr>
            </a:br>
            <a:endParaRPr lang="zh-CN" altLang="en-US" dirty="0"/>
          </a:p>
        </p:txBody>
      </p:sp>
      <p:sp>
        <p:nvSpPr>
          <p:cNvPr id="3" name="内容占位符 2"/>
          <p:cNvSpPr>
            <a:spLocks noGrp="1"/>
          </p:cNvSpPr>
          <p:nvPr>
            <p:ph idx="1"/>
          </p:nvPr>
        </p:nvSpPr>
        <p:spPr/>
        <p:txBody>
          <a:bodyPr/>
          <a:lstStyle/>
          <a:p>
            <a:r>
              <a:rPr lang="zh-CN" altLang="en-US" dirty="0" smtClean="0"/>
              <a:t>一、手工方式下薪资管理处理流程</a:t>
            </a:r>
            <a:endParaRPr lang="en-US" altLang="zh-CN" dirty="0" smtClean="0"/>
          </a:p>
          <a:p>
            <a:r>
              <a:rPr lang="en-US" altLang="zh-CN" sz="2400" dirty="0">
                <a:effectLst/>
              </a:rPr>
              <a:t>1. </a:t>
            </a:r>
            <a:r>
              <a:rPr lang="zh-CN" altLang="zh-CN" sz="2400" dirty="0">
                <a:effectLst/>
              </a:rPr>
              <a:t>工资的发放</a:t>
            </a:r>
            <a:r>
              <a:rPr lang="zh-CN" altLang="zh-CN" sz="2400" dirty="0" smtClean="0">
                <a:effectLst/>
              </a:rPr>
              <a:t>单位将</a:t>
            </a:r>
            <a:r>
              <a:rPr lang="zh-CN" altLang="zh-CN" sz="2400" dirty="0">
                <a:effectLst/>
              </a:rPr>
              <a:t>考勤表和工资表交给人事部门，由人事部门审核工资表的合法性和真实性</a:t>
            </a:r>
            <a:r>
              <a:rPr lang="zh-CN" altLang="zh-CN" sz="2400" dirty="0" smtClean="0">
                <a:effectLst/>
              </a:rPr>
              <a:t>；</a:t>
            </a:r>
            <a:endParaRPr lang="en-US" altLang="zh-CN" sz="2400" dirty="0" smtClean="0">
              <a:effectLst/>
            </a:endParaRPr>
          </a:p>
          <a:p>
            <a:r>
              <a:rPr lang="en-US" altLang="zh-CN" sz="2400" dirty="0" smtClean="0">
                <a:effectLst/>
              </a:rPr>
              <a:t>2. </a:t>
            </a:r>
            <a:r>
              <a:rPr lang="zh-CN" altLang="zh-CN" sz="2400" dirty="0" smtClean="0">
                <a:effectLst/>
              </a:rPr>
              <a:t>人事部门</a:t>
            </a:r>
            <a:r>
              <a:rPr lang="zh-CN" altLang="zh-CN" sz="2400" dirty="0">
                <a:effectLst/>
              </a:rPr>
              <a:t>将审核后的工资表交到财务部门，再由财务部门审核工资表的准确性，并将各发放单位的工资表进行汇总，编制“工资汇总表”，审核无误后到银行取款，办理手续，取回</a:t>
            </a:r>
            <a:r>
              <a:rPr lang="zh-CN" altLang="zh-CN" sz="2400" dirty="0" smtClean="0">
                <a:effectLst/>
              </a:rPr>
              <a:t>工资</a:t>
            </a:r>
            <a:r>
              <a:rPr lang="zh-CN" altLang="en-US" sz="2400" dirty="0" smtClean="0">
                <a:effectLst/>
              </a:rPr>
              <a:t>；</a:t>
            </a:r>
            <a:endParaRPr lang="en-US" altLang="zh-CN" sz="2400" dirty="0" smtClean="0">
              <a:effectLst/>
            </a:endParaRPr>
          </a:p>
          <a:p>
            <a:r>
              <a:rPr lang="en-US" altLang="zh-CN" sz="2400" dirty="0" smtClean="0">
                <a:effectLst/>
              </a:rPr>
              <a:t>3. </a:t>
            </a:r>
            <a:r>
              <a:rPr lang="zh-CN" altLang="zh-CN" sz="2400" dirty="0" smtClean="0">
                <a:effectLst/>
              </a:rPr>
              <a:t>财务</a:t>
            </a:r>
            <a:r>
              <a:rPr lang="zh-CN" altLang="zh-CN" sz="2400" dirty="0">
                <a:effectLst/>
              </a:rPr>
              <a:t>部门将工资表及工资发给工资发放单位，工资表一联由领款人盖章后返回财务部门作账务处理。由此完成个人工资计算、部门工资汇总及工资发放工作</a:t>
            </a:r>
            <a:r>
              <a:rPr lang="zh-CN" altLang="zh-CN" sz="2400" dirty="0" smtClean="0">
                <a:effectLst/>
              </a:rPr>
              <a:t>；</a:t>
            </a:r>
            <a:endParaRPr lang="en-US" altLang="zh-CN" sz="2400" dirty="0" smtClean="0">
              <a:effectLst/>
            </a:endParaRPr>
          </a:p>
          <a:p>
            <a:r>
              <a:rPr lang="en-US" altLang="zh-CN" sz="2400" dirty="0" smtClean="0">
                <a:effectLst/>
              </a:rPr>
              <a:t>4. </a:t>
            </a:r>
            <a:r>
              <a:rPr lang="zh-CN" altLang="zh-CN" sz="2400" dirty="0" smtClean="0">
                <a:effectLst/>
              </a:rPr>
              <a:t>财务</a:t>
            </a:r>
            <a:r>
              <a:rPr lang="zh-CN" altLang="zh-CN" sz="2400" dirty="0">
                <a:effectLst/>
              </a:rPr>
              <a:t>部门根据“工资费用汇总表”编制“工资费用分配表”，将工资按用途进行分配，分别计入生产成本和相关账户。</a:t>
            </a:r>
          </a:p>
          <a:p>
            <a:endParaRPr lang="zh-CN" altLang="zh-CN" dirty="0">
              <a:effectLst/>
            </a:endParaRPr>
          </a:p>
          <a:p>
            <a:endParaRPr lang="zh-CN" altLang="zh-CN" dirty="0">
              <a:effectLst/>
            </a:endParaRPr>
          </a:p>
          <a:p>
            <a:endParaRPr lang="zh-CN" altLang="en-US" dirty="0"/>
          </a:p>
        </p:txBody>
      </p:sp>
    </p:spTree>
    <p:extLst>
      <p:ext uri="{BB962C8B-B14F-4D97-AF65-F5344CB8AC3E}">
        <p14:creationId xmlns="" xmlns:p14="http://schemas.microsoft.com/office/powerpoint/2010/main" val="84666243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a:t>
            </a:r>
            <a:r>
              <a:rPr lang="en-US" altLang="zh-CN" dirty="0">
                <a:effectLst/>
              </a:rPr>
              <a:t>   </a:t>
            </a:r>
            <a:r>
              <a:rPr lang="zh-CN" altLang="zh-CN" dirty="0">
                <a:effectLst/>
              </a:rPr>
              <a:t>薪资管理系统流程分析</a:t>
            </a:r>
            <a:endParaRPr lang="zh-CN" altLang="en-US" dirty="0"/>
          </a:p>
        </p:txBody>
      </p:sp>
      <p:sp>
        <p:nvSpPr>
          <p:cNvPr id="3" name="内容占位符 2"/>
          <p:cNvSpPr>
            <a:spLocks noGrp="1"/>
          </p:cNvSpPr>
          <p:nvPr>
            <p:ph idx="1"/>
          </p:nvPr>
        </p:nvSpPr>
        <p:spPr/>
        <p:txBody>
          <a:bodyPr/>
          <a:lstStyle/>
          <a:p>
            <a:r>
              <a:rPr lang="zh-CN" altLang="en-US" dirty="0"/>
              <a:t>相对独立薪资系统处理流程</a:t>
            </a:r>
          </a:p>
          <a:p>
            <a:pPr marL="0" indent="0">
              <a:buNone/>
            </a:pPr>
            <a:endParaRPr lang="zh-CN" altLang="en-US" dirty="0"/>
          </a:p>
        </p:txBody>
      </p:sp>
      <p:pic>
        <p:nvPicPr>
          <p:cNvPr id="102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59632" y="1628799"/>
            <a:ext cx="6429722" cy="490689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4053725034"/>
      </p:ext>
    </p:extLst>
  </p:cSld>
  <p:clrMapOvr>
    <a:masterClrMapping/>
  </p:clrMapOvr>
  <p:transition>
    <p:wipe dir="r"/>
  </p:transition>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157255844</TotalTime>
  <Pages>0</Pages>
  <Words>1647</Words>
  <Characters>0</Characters>
  <Application>Microsoft Office PowerPoint</Application>
  <DocSecurity>0</DocSecurity>
  <PresentationFormat>全屏显示(4:3)</PresentationFormat>
  <Lines>0</Lines>
  <Paragraphs>81</Paragraphs>
  <Slides>15</Slides>
  <Notes>0</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movnglnc</vt:lpstr>
      <vt:lpstr>幻灯片 1</vt:lpstr>
      <vt:lpstr>幻灯片 2</vt:lpstr>
      <vt:lpstr>本章学习目标</vt:lpstr>
      <vt:lpstr>幻灯片 4</vt:lpstr>
      <vt:lpstr>第一节   薪资管理系统概述</vt:lpstr>
      <vt:lpstr>第一节   薪资管理系统概述</vt:lpstr>
      <vt:lpstr>第一节   薪资管理系统概述</vt:lpstr>
      <vt:lpstr>第二节   薪资管理系统流程分析 </vt:lpstr>
      <vt:lpstr>第二节   薪资管理系统流程分析</vt:lpstr>
      <vt:lpstr>第三节    薪资管理系统功能结构</vt:lpstr>
      <vt:lpstr>第三节    薪资管理系统功能结构</vt:lpstr>
      <vt:lpstr>第三节    薪资管理系统功能结构</vt:lpstr>
      <vt:lpstr>第三节    薪资管理系统功能结构</vt:lpstr>
      <vt:lpstr>第三节    薪资管理系统功能结构</vt:lpstr>
      <vt:lpstr>第三节    薪资管理系统功能结构</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63</cp:revision>
  <cp:lastPrinted>1899-12-30T00:00:00Z</cp:lastPrinted>
  <dcterms:created xsi:type="dcterms:W3CDTF">2012-07-12T11:49:56Z</dcterms:created>
  <dcterms:modified xsi:type="dcterms:W3CDTF">2018-06-13T05:21:05Z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2052-6.6.0.2877</vt:lpwstr>
  </property>
</Properties>
</file>