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0" r:id="rId3"/>
  </p:sldMasterIdLst>
  <p:sldIdLst>
    <p:sldId id="256" r:id="rId4"/>
    <p:sldId id="257" r:id="rId5"/>
    <p:sldId id="258" r:id="rId6"/>
    <p:sldId id="259" r:id="rId7"/>
    <p:sldId id="314" r:id="rId8"/>
    <p:sldId id="332" r:id="rId9"/>
    <p:sldId id="333" r:id="rId10"/>
    <p:sldId id="260" r:id="rId11"/>
    <p:sldId id="334" r:id="rId12"/>
    <p:sldId id="287" r:id="rId13"/>
    <p:sldId id="335" r:id="rId14"/>
    <p:sldId id="336" r:id="rId15"/>
    <p:sldId id="337" r:id="rId16"/>
    <p:sldId id="338" r:id="rId17"/>
    <p:sldId id="261" r:id="rId18"/>
    <p:sldId id="286" r:id="rId19"/>
    <p:sldId id="339" r:id="rId20"/>
    <p:sldId id="340" r:id="rId21"/>
    <p:sldId id="272" r:id="rId22"/>
  </p:sldIdLst>
  <p:sldSz cx="9144000" cy="6858000" type="screen4x3"/>
  <p:notesSz cx="6858000" cy="9144000"/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sz="1800" b="0" i="0" u="none" kern="1200" baseline="0">
        <a:solidFill>
          <a:schemeClr val="tx1"/>
        </a:solidFill>
        <a:latin typeface="Century Schoolbook" panose="02040604050505020304" pitchFamily="18" charset="0"/>
        <a:ea typeface="宋体" panose="02010600030101010101" pitchFamily="2" charset="-122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sz="1800" b="0" i="0" u="none" kern="1200" baseline="0">
        <a:solidFill>
          <a:schemeClr val="tx1"/>
        </a:solidFill>
        <a:latin typeface="Century Schoolbook" panose="02040604050505020304" pitchFamily="18" charset="0"/>
        <a:ea typeface="宋体" panose="02010600030101010101" pitchFamily="2" charset="-122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sz="1800" b="0" i="0" u="none" kern="1200" baseline="0">
        <a:solidFill>
          <a:schemeClr val="tx1"/>
        </a:solidFill>
        <a:latin typeface="Century Schoolbook" panose="02040604050505020304" pitchFamily="18" charset="0"/>
        <a:ea typeface="宋体" panose="02010600030101010101" pitchFamily="2" charset="-122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sz="1800" b="0" i="0" u="none" kern="1200" baseline="0">
        <a:solidFill>
          <a:schemeClr val="tx1"/>
        </a:solidFill>
        <a:latin typeface="Century Schoolbook" panose="02040604050505020304" pitchFamily="18" charset="0"/>
        <a:ea typeface="宋体" panose="02010600030101010101" pitchFamily="2" charset="-122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sz="1800" b="0" i="0" u="none" kern="1200" baseline="0">
        <a:solidFill>
          <a:schemeClr val="tx1"/>
        </a:solidFill>
        <a:latin typeface="Century Schoolbook" panose="02040604050505020304" pitchFamily="18" charset="0"/>
        <a:ea typeface="宋体" panose="02010600030101010101" pitchFamily="2" charset="-122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sz="1800" b="0" i="0" u="none" kern="1200" baseline="0">
        <a:solidFill>
          <a:schemeClr val="tx1"/>
        </a:solidFill>
        <a:latin typeface="Century Schoolbook" panose="02040604050505020304" pitchFamily="18" charset="0"/>
        <a:ea typeface="宋体" panose="02010600030101010101" pitchFamily="2" charset="-122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sz="1800" b="0" i="0" u="none" kern="1200" baseline="0">
        <a:solidFill>
          <a:schemeClr val="tx1"/>
        </a:solidFill>
        <a:latin typeface="Century Schoolbook" panose="02040604050505020304" pitchFamily="18" charset="0"/>
        <a:ea typeface="宋体" panose="02010600030101010101" pitchFamily="2" charset="-122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sz="1800" b="0" i="0" u="none" kern="1200" baseline="0">
        <a:solidFill>
          <a:schemeClr val="tx1"/>
        </a:solidFill>
        <a:latin typeface="Century Schoolbook" panose="02040604050505020304" pitchFamily="18" charset="0"/>
        <a:ea typeface="宋体" panose="02010600030101010101" pitchFamily="2" charset="-122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sz="1800" b="0" i="0" u="none" kern="1200" baseline="0">
        <a:solidFill>
          <a:schemeClr val="tx1"/>
        </a:solidFill>
        <a:latin typeface="Century Schoolbook" panose="02040604050505020304" pitchFamily="18" charset="0"/>
        <a:ea typeface="宋体" panose="02010600030101010101" pitchFamily="2" charset="-122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62" d="100"/>
          <a:sy n="62" d="100"/>
        </p:scale>
        <p:origin x="-1584" y="-84"/>
      </p:cViewPr>
      <p:guideLst>
        <p:guide orient="horz" pos="2160"/>
        <p:guide pos="28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6.xml"/><Relationship Id="rId8" Type="http://schemas.openxmlformats.org/officeDocument/2006/relationships/slide" Target="slides/slide5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4" Type="http://schemas.openxmlformats.org/officeDocument/2006/relationships/slide" Target="slides/slide1.xml"/><Relationship Id="rId3" Type="http://schemas.openxmlformats.org/officeDocument/2006/relationships/slideMaster" Target="slideMasters/slideMaster2.xml"/><Relationship Id="rId25" Type="http://schemas.openxmlformats.org/officeDocument/2006/relationships/tableStyles" Target="tableStyles.xml"/><Relationship Id="rId24" Type="http://schemas.openxmlformats.org/officeDocument/2006/relationships/viewProps" Target="viewProps.xml"/><Relationship Id="rId23" Type="http://schemas.openxmlformats.org/officeDocument/2006/relationships/presProps" Target="presProps.xml"/><Relationship Id="rId22" Type="http://schemas.openxmlformats.org/officeDocument/2006/relationships/slide" Target="slides/slide19.xml"/><Relationship Id="rId21" Type="http://schemas.openxmlformats.org/officeDocument/2006/relationships/slide" Target="slides/slide18.xml"/><Relationship Id="rId20" Type="http://schemas.openxmlformats.org/officeDocument/2006/relationships/slide" Target="slides/slide17.xml"/><Relationship Id="rId2" Type="http://schemas.openxmlformats.org/officeDocument/2006/relationships/theme" Target="theme/theme1.xml"/><Relationship Id="rId19" Type="http://schemas.openxmlformats.org/officeDocument/2006/relationships/slide" Target="slides/slide16.xml"/><Relationship Id="rId18" Type="http://schemas.openxmlformats.org/officeDocument/2006/relationships/slide" Target="slides/slide15.xml"/><Relationship Id="rId17" Type="http://schemas.openxmlformats.org/officeDocument/2006/relationships/slide" Target="slides/slide14.xml"/><Relationship Id="rId16" Type="http://schemas.openxmlformats.org/officeDocument/2006/relationships/slide" Target="slides/slide13.xml"/><Relationship Id="rId15" Type="http://schemas.openxmlformats.org/officeDocument/2006/relationships/slide" Target="slides/slide12.xml"/><Relationship Id="rId14" Type="http://schemas.openxmlformats.org/officeDocument/2006/relationships/slide" Target="slides/slide11.xml"/><Relationship Id="rId13" Type="http://schemas.openxmlformats.org/officeDocument/2006/relationships/slide" Target="slides/slide10.xml"/><Relationship Id="rId12" Type="http://schemas.openxmlformats.org/officeDocument/2006/relationships/slide" Target="slides/slide9.xml"/><Relationship Id="rId11" Type="http://schemas.openxmlformats.org/officeDocument/2006/relationships/slide" Target="slides/slide8.xml"/><Relationship Id="rId10" Type="http://schemas.openxmlformats.org/officeDocument/2006/relationships/slide" Target="slides/slide7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showMasterSp="0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矩形 14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7" name="矩形 16"/>
          <p:cNvSpPr/>
          <p:nvPr/>
        </p:nvSpPr>
        <p:spPr bwMode="auto">
          <a:xfrm>
            <a:off x="276225" y="0"/>
            <a:ext cx="104775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8" name="矩形 17"/>
          <p:cNvSpPr/>
          <p:nvPr/>
        </p:nvSpPr>
        <p:spPr bwMode="auto">
          <a:xfrm>
            <a:off x="990600" y="0"/>
            <a:ext cx="182563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矩形 18"/>
          <p:cNvSpPr/>
          <p:nvPr/>
        </p:nvSpPr>
        <p:spPr bwMode="auto">
          <a:xfrm>
            <a:off x="1141413" y="0"/>
            <a:ext cx="230188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直接连接符 19"/>
          <p:cNvSpPr>
            <a:spLocks noChangeShapeType="1"/>
          </p:cNvSpPr>
          <p:nvPr/>
        </p:nvSpPr>
        <p:spPr bwMode="auto">
          <a:xfrm>
            <a:off x="106363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直接连接符 20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4" name="直接连接符 23"/>
          <p:cNvSpPr>
            <a:spLocks noChangeShapeType="1"/>
          </p:cNvSpPr>
          <p:nvPr/>
        </p:nvSpPr>
        <p:spPr bwMode="auto">
          <a:xfrm>
            <a:off x="854075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5" name="直接连接符 24"/>
          <p:cNvSpPr>
            <a:spLocks noChangeShapeType="1"/>
          </p:cNvSpPr>
          <p:nvPr/>
        </p:nvSpPr>
        <p:spPr bwMode="auto">
          <a:xfrm>
            <a:off x="172720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6" name="直接连接符 25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直接连接符 26"/>
          <p:cNvSpPr>
            <a:spLocks noChangeShapeType="1"/>
          </p:cNvSpPr>
          <p:nvPr/>
        </p:nvSpPr>
        <p:spPr bwMode="auto">
          <a:xfrm>
            <a:off x="9113838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矩形 2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椭圆 2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椭圆 29"/>
          <p:cNvSpPr/>
          <p:nvPr/>
        </p:nvSpPr>
        <p:spPr bwMode="auto">
          <a:xfrm>
            <a:off x="1309688" y="4867275"/>
            <a:ext cx="641350" cy="64135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1" name="椭圆 30"/>
          <p:cNvSpPr/>
          <p:nvPr/>
        </p:nvSpPr>
        <p:spPr bwMode="auto">
          <a:xfrm>
            <a:off x="1090613" y="5500688"/>
            <a:ext cx="138113" cy="136525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2" name="椭圆 31"/>
          <p:cNvSpPr/>
          <p:nvPr/>
        </p:nvSpPr>
        <p:spPr bwMode="auto">
          <a:xfrm>
            <a:off x="1663700" y="5788025"/>
            <a:ext cx="274638" cy="274638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3" name="椭圆 32"/>
          <p:cNvSpPr/>
          <p:nvPr/>
        </p:nvSpPr>
        <p:spPr>
          <a:xfrm>
            <a:off x="1905000" y="4495800"/>
            <a:ext cx="365125" cy="365125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标题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9" name="副标题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zh-CN" altLang="en-US" smtClean="0"/>
              <a:t>单击此处编辑母版副标题样式</a:t>
            </a:r>
            <a:endParaRPr kumimoji="0" lang="en-US"/>
          </a:p>
        </p:txBody>
      </p:sp>
      <p:sp>
        <p:nvSpPr>
          <p:cNvPr id="34" name="日期占位符 27"/>
          <p:cNvSpPr>
            <a:spLocks noGrp="1"/>
          </p:cNvSpPr>
          <p:nvPr>
            <p:ph type="dt" sz="half" idx="2"/>
          </p:nvPr>
        </p:nvSpPr>
        <p:spPr bwMode="auto">
          <a:xfrm rot="5400000">
            <a:off x="7764463" y="1174750"/>
            <a:ext cx="2286000" cy="381000"/>
          </a:xfrm>
          <a:prstGeom prst="rect">
            <a:avLst/>
          </a:prstGeom>
        </p:spPr>
        <p:txBody>
          <a:bodyPr vert="horz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35" name="页脚占位符 16"/>
          <p:cNvSpPr>
            <a:spLocks noGrp="1"/>
          </p:cNvSpPr>
          <p:nvPr>
            <p:ph type="ftr" sz="quarter" idx="3"/>
          </p:nvPr>
        </p:nvSpPr>
        <p:spPr bwMode="auto">
          <a:xfrm rot="5400000">
            <a:off x="7077075" y="4181475"/>
            <a:ext cx="3657600" cy="384175"/>
          </a:xfrm>
          <a:prstGeom prst="rect">
            <a:avLst/>
          </a:prstGeom>
        </p:spPr>
        <p:txBody>
          <a:bodyPr vert="horz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36" name="灯片编号占位符 28"/>
          <p:cNvSpPr>
            <a:spLocks noGrp="1"/>
          </p:cNvSpPr>
          <p:nvPr>
            <p:ph type="sldNum" sz="quarter" idx="4"/>
          </p:nvPr>
        </p:nvSpPr>
        <p:spPr bwMode="auto">
          <a:xfrm>
            <a:off x="1325563" y="4929188"/>
            <a:ext cx="609600" cy="517525"/>
          </a:xfrm>
          <a:prstGeom prst="rect">
            <a:avLst/>
          </a:prstGeom>
        </p:spPr>
        <p:txBody>
          <a:bodyPr vert="horz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showMasterSp="0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矩形 14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7" name="矩形 16"/>
          <p:cNvSpPr/>
          <p:nvPr/>
        </p:nvSpPr>
        <p:spPr bwMode="auto">
          <a:xfrm>
            <a:off x="276225" y="0"/>
            <a:ext cx="104775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8" name="矩形 17"/>
          <p:cNvSpPr/>
          <p:nvPr/>
        </p:nvSpPr>
        <p:spPr bwMode="auto">
          <a:xfrm>
            <a:off x="990600" y="0"/>
            <a:ext cx="182563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矩形 18"/>
          <p:cNvSpPr/>
          <p:nvPr/>
        </p:nvSpPr>
        <p:spPr bwMode="auto">
          <a:xfrm>
            <a:off x="1141413" y="0"/>
            <a:ext cx="230188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直接连接符 19"/>
          <p:cNvSpPr>
            <a:spLocks noChangeShapeType="1"/>
          </p:cNvSpPr>
          <p:nvPr/>
        </p:nvSpPr>
        <p:spPr bwMode="auto">
          <a:xfrm>
            <a:off x="106363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直接连接符 20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4" name="直接连接符 23"/>
          <p:cNvSpPr>
            <a:spLocks noChangeShapeType="1"/>
          </p:cNvSpPr>
          <p:nvPr/>
        </p:nvSpPr>
        <p:spPr bwMode="auto">
          <a:xfrm>
            <a:off x="854075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5" name="直接连接符 24"/>
          <p:cNvSpPr>
            <a:spLocks noChangeShapeType="1"/>
          </p:cNvSpPr>
          <p:nvPr/>
        </p:nvSpPr>
        <p:spPr bwMode="auto">
          <a:xfrm>
            <a:off x="172720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6" name="直接连接符 25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直接连接符 26"/>
          <p:cNvSpPr>
            <a:spLocks noChangeShapeType="1"/>
          </p:cNvSpPr>
          <p:nvPr/>
        </p:nvSpPr>
        <p:spPr bwMode="auto">
          <a:xfrm>
            <a:off x="9113838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矩形 2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椭圆 2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椭圆 29"/>
          <p:cNvSpPr/>
          <p:nvPr/>
        </p:nvSpPr>
        <p:spPr bwMode="auto">
          <a:xfrm>
            <a:off x="1309688" y="4867275"/>
            <a:ext cx="641350" cy="64135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1" name="椭圆 30"/>
          <p:cNvSpPr/>
          <p:nvPr/>
        </p:nvSpPr>
        <p:spPr bwMode="auto">
          <a:xfrm>
            <a:off x="1090613" y="5500688"/>
            <a:ext cx="138113" cy="136525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2" name="椭圆 31"/>
          <p:cNvSpPr/>
          <p:nvPr/>
        </p:nvSpPr>
        <p:spPr bwMode="auto">
          <a:xfrm>
            <a:off x="1663700" y="5788025"/>
            <a:ext cx="274638" cy="274638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3" name="椭圆 32"/>
          <p:cNvSpPr/>
          <p:nvPr/>
        </p:nvSpPr>
        <p:spPr>
          <a:xfrm>
            <a:off x="1905000" y="4495800"/>
            <a:ext cx="365125" cy="365125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标题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9" name="副标题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zh-CN" altLang="en-US" smtClean="0"/>
              <a:t>单击此处编辑母版副标题样式</a:t>
            </a:r>
            <a:endParaRPr kumimoji="0" lang="en-US"/>
          </a:p>
        </p:txBody>
      </p:sp>
      <p:sp>
        <p:nvSpPr>
          <p:cNvPr id="34" name="日期占位符 27"/>
          <p:cNvSpPr>
            <a:spLocks noGrp="1"/>
          </p:cNvSpPr>
          <p:nvPr>
            <p:ph type="dt" sz="half" idx="2"/>
          </p:nvPr>
        </p:nvSpPr>
        <p:spPr bwMode="auto">
          <a:xfrm rot="5400000">
            <a:off x="7764463" y="1174750"/>
            <a:ext cx="2286000" cy="381000"/>
          </a:xfrm>
          <a:prstGeom prst="rect">
            <a:avLst/>
          </a:prstGeom>
        </p:spPr>
        <p:txBody>
          <a:bodyPr vert="horz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35" name="页脚占位符 16"/>
          <p:cNvSpPr>
            <a:spLocks noGrp="1"/>
          </p:cNvSpPr>
          <p:nvPr>
            <p:ph type="ftr" sz="quarter" idx="3"/>
          </p:nvPr>
        </p:nvSpPr>
        <p:spPr bwMode="auto">
          <a:xfrm rot="5400000">
            <a:off x="7077075" y="4181475"/>
            <a:ext cx="3657600" cy="384175"/>
          </a:xfrm>
          <a:prstGeom prst="rect">
            <a:avLst/>
          </a:prstGeom>
        </p:spPr>
        <p:txBody>
          <a:bodyPr vert="horz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36" name="灯片编号占位符 28"/>
          <p:cNvSpPr>
            <a:spLocks noGrp="1"/>
          </p:cNvSpPr>
          <p:nvPr>
            <p:ph type="sldNum" sz="quarter" idx="4"/>
          </p:nvPr>
        </p:nvSpPr>
        <p:spPr bwMode="auto">
          <a:xfrm>
            <a:off x="1325563" y="4929188"/>
            <a:ext cx="609600" cy="517525"/>
          </a:xfrm>
          <a:prstGeom prst="rect">
            <a:avLst/>
          </a:prstGeom>
        </p:spPr>
        <p:txBody>
          <a:bodyPr vert="horz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8" name="内容占位符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15" name="日期占位符 6"/>
          <p:cNvSpPr>
            <a:spLocks noGrp="1"/>
          </p:cNvSpPr>
          <p:nvPr>
            <p:ph type="dt" sz="half" idx="2"/>
          </p:nvPr>
        </p:nvSpPr>
        <p:spPr>
          <a:xfrm rot="5400000">
            <a:off x="7589044" y="1081881"/>
            <a:ext cx="2011363" cy="38417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17" name="灯片编号占位符 8"/>
          <p:cNvSpPr>
            <a:spLocks noGrp="1"/>
          </p:cNvSpPr>
          <p:nvPr>
            <p:ph type="sldNum" sz="quarter" idx="4"/>
          </p:nvPr>
        </p:nvSpPr>
        <p:spPr>
          <a:xfrm>
            <a:off x="8129588" y="5734050"/>
            <a:ext cx="609600" cy="520700"/>
          </a:xfrm>
          <a:prstGeom prst="rect">
            <a:avLst/>
          </a:prstGeom>
        </p:spPr>
        <p:txBody>
          <a:bodyPr vert="horz" rtlCol="0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  <p:sp>
        <p:nvSpPr>
          <p:cNvPr id="18" name="页脚占位符 9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 showMasterSp="0">
  <p:cSld name="节标题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矩形 14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7" name="矩形 16"/>
          <p:cNvSpPr/>
          <p:nvPr/>
        </p:nvSpPr>
        <p:spPr bwMode="auto">
          <a:xfrm>
            <a:off x="276225" y="0"/>
            <a:ext cx="104775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8" name="矩形 17"/>
          <p:cNvSpPr/>
          <p:nvPr/>
        </p:nvSpPr>
        <p:spPr bwMode="auto">
          <a:xfrm>
            <a:off x="990600" y="0"/>
            <a:ext cx="182563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矩形 18"/>
          <p:cNvSpPr/>
          <p:nvPr/>
        </p:nvSpPr>
        <p:spPr bwMode="auto">
          <a:xfrm>
            <a:off x="1141413" y="0"/>
            <a:ext cx="230188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直接连接符 19"/>
          <p:cNvSpPr>
            <a:spLocks noChangeShapeType="1"/>
          </p:cNvSpPr>
          <p:nvPr/>
        </p:nvSpPr>
        <p:spPr bwMode="auto">
          <a:xfrm>
            <a:off x="106363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直接连接符 20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4" name="直接连接符 23"/>
          <p:cNvSpPr>
            <a:spLocks noChangeShapeType="1"/>
          </p:cNvSpPr>
          <p:nvPr/>
        </p:nvSpPr>
        <p:spPr bwMode="auto">
          <a:xfrm>
            <a:off x="854075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5" name="直接连接符 24"/>
          <p:cNvSpPr>
            <a:spLocks noChangeShapeType="1"/>
          </p:cNvSpPr>
          <p:nvPr/>
        </p:nvSpPr>
        <p:spPr bwMode="auto">
          <a:xfrm>
            <a:off x="172720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6" name="直接连接符 25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矩形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椭圆 27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椭圆 28"/>
          <p:cNvSpPr/>
          <p:nvPr/>
        </p:nvSpPr>
        <p:spPr bwMode="auto">
          <a:xfrm>
            <a:off x="1323975" y="4867275"/>
            <a:ext cx="642938" cy="64135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椭圆 29"/>
          <p:cNvSpPr/>
          <p:nvPr/>
        </p:nvSpPr>
        <p:spPr bwMode="auto">
          <a:xfrm>
            <a:off x="1090613" y="5500688"/>
            <a:ext cx="138113" cy="136525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1" name="椭圆 30"/>
          <p:cNvSpPr/>
          <p:nvPr/>
        </p:nvSpPr>
        <p:spPr bwMode="auto">
          <a:xfrm>
            <a:off x="1663700" y="5791200"/>
            <a:ext cx="274638" cy="274638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2" name="椭圆 31"/>
          <p:cNvSpPr/>
          <p:nvPr/>
        </p:nvSpPr>
        <p:spPr bwMode="auto">
          <a:xfrm>
            <a:off x="1879600" y="4479925"/>
            <a:ext cx="365125" cy="365125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3" name="直接连接符 32"/>
          <p:cNvSpPr>
            <a:spLocks noChangeShapeType="1"/>
          </p:cNvSpPr>
          <p:nvPr/>
        </p:nvSpPr>
        <p:spPr bwMode="auto">
          <a:xfrm>
            <a:off x="9097963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34" name="日期占位符 3"/>
          <p:cNvSpPr>
            <a:spLocks noGrp="1"/>
          </p:cNvSpPr>
          <p:nvPr>
            <p:ph type="dt" sz="half" idx="2"/>
          </p:nvPr>
        </p:nvSpPr>
        <p:spPr bwMode="auto">
          <a:xfrm rot="5400000">
            <a:off x="7762875" y="1169988"/>
            <a:ext cx="2286000" cy="381000"/>
          </a:xfrm>
          <a:prstGeom prst="rect">
            <a:avLst/>
          </a:prstGeom>
        </p:spPr>
        <p:txBody>
          <a:bodyPr vert="horz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35" name="页脚占位符 4"/>
          <p:cNvSpPr>
            <a:spLocks noGrp="1"/>
          </p:cNvSpPr>
          <p:nvPr>
            <p:ph type="ftr" sz="quarter" idx="3"/>
          </p:nvPr>
        </p:nvSpPr>
        <p:spPr bwMode="auto">
          <a:xfrm rot="5400000">
            <a:off x="7077075" y="4178300"/>
            <a:ext cx="3657600" cy="384175"/>
          </a:xfrm>
          <a:prstGeom prst="rect">
            <a:avLst/>
          </a:prstGeom>
        </p:spPr>
        <p:txBody>
          <a:bodyPr vert="horz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36" name="灯片编号占位符 5"/>
          <p:cNvSpPr>
            <a:spLocks noGrp="1"/>
          </p:cNvSpPr>
          <p:nvPr>
            <p:ph type="sldNum" sz="quarter" idx="4"/>
          </p:nvPr>
        </p:nvSpPr>
        <p:spPr bwMode="auto">
          <a:xfrm>
            <a:off x="1339850" y="4929188"/>
            <a:ext cx="609600" cy="517525"/>
          </a:xfrm>
          <a:prstGeom prst="rect">
            <a:avLst/>
          </a:prstGeom>
        </p:spPr>
        <p:txBody>
          <a:bodyPr vert="horz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9" name="内容占位符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11" name="内容占位符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11" name="内容占位符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13" name="内容占位符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12" name="文本占位符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14" name="文本占位符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15" name="日期占位符 5"/>
          <p:cNvSpPr>
            <a:spLocks noGrp="1"/>
          </p:cNvSpPr>
          <p:nvPr>
            <p:ph type="dt" sz="half" idx="2"/>
          </p:nvPr>
        </p:nvSpPr>
        <p:spPr>
          <a:xfrm rot="5400000">
            <a:off x="7589044" y="1081881"/>
            <a:ext cx="2011363" cy="38417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17" name="灯片编号占位符 6"/>
          <p:cNvSpPr>
            <a:spLocks noGrp="1"/>
          </p:cNvSpPr>
          <p:nvPr>
            <p:ph type="sldNum" sz="quarter" idx="4"/>
          </p:nvPr>
        </p:nvSpPr>
        <p:spPr>
          <a:xfrm>
            <a:off x="8129588" y="5734050"/>
            <a:ext cx="609600" cy="520700"/>
          </a:xfrm>
          <a:prstGeom prst="rect">
            <a:avLst/>
          </a:prstGeom>
        </p:spPr>
        <p:txBody>
          <a:bodyPr vert="horz" rtlCol="0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  <p:sp>
        <p:nvSpPr>
          <p:cNvPr id="18" name="页脚占位符 7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 showMasterSp="0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直接连接符 14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7" name="直接连接符 16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直接连接符 17"/>
          <p:cNvSpPr>
            <a:spLocks noChangeShapeType="1"/>
          </p:cNvSpPr>
          <p:nvPr/>
        </p:nvSpPr>
        <p:spPr bwMode="auto">
          <a:xfrm>
            <a:off x="6192838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直接连接符 1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矩形 1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直接连接符 2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4" name="椭圆 23"/>
          <p:cNvSpPr/>
          <p:nvPr/>
        </p:nvSpPr>
        <p:spPr>
          <a:xfrm>
            <a:off x="8156575" y="5715000"/>
            <a:ext cx="549275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18" name="内容占位符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25" name="日期占位符 20"/>
          <p:cNvSpPr>
            <a:spLocks noGrp="1"/>
          </p:cNvSpPr>
          <p:nvPr>
            <p:ph type="dt" sz="half" idx="12"/>
          </p:nvPr>
        </p:nvSpPr>
        <p:spPr>
          <a:xfrm rot="5400000">
            <a:off x="7589044" y="1081881"/>
            <a:ext cx="2011363" cy="38417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26" name="灯片编号占位符 21"/>
          <p:cNvSpPr>
            <a:spLocks noGrp="1"/>
          </p:cNvSpPr>
          <p:nvPr>
            <p:ph type="sldNum" sz="quarter" idx="4"/>
          </p:nvPr>
        </p:nvSpPr>
        <p:spPr>
          <a:xfrm>
            <a:off x="8129588" y="5734050"/>
            <a:ext cx="609600" cy="520700"/>
          </a:xfrm>
          <a:prstGeom prst="rect">
            <a:avLst/>
          </a:prstGeom>
        </p:spPr>
        <p:txBody>
          <a:bodyPr vert="horz" rtlCol="0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  <p:sp>
        <p:nvSpPr>
          <p:cNvPr id="27" name="页脚占位符 22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8" name="内容占位符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15" name="日期占位符 6"/>
          <p:cNvSpPr>
            <a:spLocks noGrp="1"/>
          </p:cNvSpPr>
          <p:nvPr>
            <p:ph type="dt" sz="half" idx="2"/>
          </p:nvPr>
        </p:nvSpPr>
        <p:spPr>
          <a:xfrm rot="5400000">
            <a:off x="7589044" y="1081881"/>
            <a:ext cx="2011363" cy="38417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17" name="灯片编号占位符 8"/>
          <p:cNvSpPr>
            <a:spLocks noGrp="1"/>
          </p:cNvSpPr>
          <p:nvPr>
            <p:ph type="sldNum" sz="quarter" idx="4"/>
          </p:nvPr>
        </p:nvSpPr>
        <p:spPr>
          <a:xfrm>
            <a:off x="8129588" y="5734050"/>
            <a:ext cx="609600" cy="520700"/>
          </a:xfrm>
          <a:prstGeom prst="rect">
            <a:avLst/>
          </a:prstGeom>
        </p:spPr>
        <p:txBody>
          <a:bodyPr vert="horz" rtlCol="0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  <p:sp>
        <p:nvSpPr>
          <p:cNvPr id="18" name="页脚占位符 9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 showMasterSp="0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直接连接符 14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7" name="椭圆 16"/>
          <p:cNvSpPr/>
          <p:nvPr/>
        </p:nvSpPr>
        <p:spPr>
          <a:xfrm>
            <a:off x="8156575" y="5715000"/>
            <a:ext cx="549275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8" name="直接连接符 17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矩形 18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直接连接符 19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直接连接符 20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4" name="直接连接符 23"/>
          <p:cNvSpPr>
            <a:spLocks noChangeShapeType="1"/>
          </p:cNvSpPr>
          <p:nvPr/>
        </p:nvSpPr>
        <p:spPr bwMode="auto">
          <a:xfrm>
            <a:off x="6192838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>
            <a:normAutofit/>
          </a:bodyPr>
          <a:lstStyle>
            <a:lvl1pPr marL="0" indent="0">
              <a:buNone/>
              <a:defRPr sz="32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Tx/>
              <a:buNone/>
              <a:defRPr/>
            </a:pPr>
            <a:r>
              <a:rPr kumimoji="0" lang="zh-CN" altLang="en-US" sz="3200" b="0" i="0" u="none" strike="noStrike" kern="1200" cap="none" spc="0" normalizeH="0" baseline="0" noProof="0" smtClean="0">
                <a:ln>
                  <a:noFill/>
                </a:ln>
                <a:solidFill>
                  <a:schemeClr val="l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单击图标添加图片</a:t>
            </a:r>
            <a:endParaRPr kumimoji="0" lang="en-US" sz="32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25" name="日期占位符 16"/>
          <p:cNvSpPr>
            <a:spLocks noGrp="1"/>
          </p:cNvSpPr>
          <p:nvPr>
            <p:ph type="dt" sz="half" idx="12"/>
          </p:nvPr>
        </p:nvSpPr>
        <p:spPr>
          <a:xfrm rot="5400000">
            <a:off x="7589044" y="1081881"/>
            <a:ext cx="2011363" cy="38417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26" name="灯片编号占位符 17"/>
          <p:cNvSpPr>
            <a:spLocks noGrp="1"/>
          </p:cNvSpPr>
          <p:nvPr>
            <p:ph type="sldNum" sz="quarter" idx="4"/>
          </p:nvPr>
        </p:nvSpPr>
        <p:spPr>
          <a:xfrm>
            <a:off x="8129588" y="5734050"/>
            <a:ext cx="609600" cy="520700"/>
          </a:xfrm>
          <a:prstGeom prst="rect">
            <a:avLst/>
          </a:prstGeom>
        </p:spPr>
        <p:txBody>
          <a:bodyPr vert="horz" rtlCol="0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  <p:sp>
        <p:nvSpPr>
          <p:cNvPr id="27" name="页脚占位符 20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 showMasterSp="0">
  <p:cSld name="节标题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矩形 14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7" name="矩形 16"/>
          <p:cNvSpPr/>
          <p:nvPr/>
        </p:nvSpPr>
        <p:spPr bwMode="auto">
          <a:xfrm>
            <a:off x="276225" y="0"/>
            <a:ext cx="104775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8" name="矩形 17"/>
          <p:cNvSpPr/>
          <p:nvPr/>
        </p:nvSpPr>
        <p:spPr bwMode="auto">
          <a:xfrm>
            <a:off x="990600" y="0"/>
            <a:ext cx="182563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矩形 18"/>
          <p:cNvSpPr/>
          <p:nvPr/>
        </p:nvSpPr>
        <p:spPr bwMode="auto">
          <a:xfrm>
            <a:off x="1141413" y="0"/>
            <a:ext cx="230188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直接连接符 19"/>
          <p:cNvSpPr>
            <a:spLocks noChangeShapeType="1"/>
          </p:cNvSpPr>
          <p:nvPr/>
        </p:nvSpPr>
        <p:spPr bwMode="auto">
          <a:xfrm>
            <a:off x="106363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直接连接符 20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4" name="直接连接符 23"/>
          <p:cNvSpPr>
            <a:spLocks noChangeShapeType="1"/>
          </p:cNvSpPr>
          <p:nvPr/>
        </p:nvSpPr>
        <p:spPr bwMode="auto">
          <a:xfrm>
            <a:off x="854075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5" name="直接连接符 24"/>
          <p:cNvSpPr>
            <a:spLocks noChangeShapeType="1"/>
          </p:cNvSpPr>
          <p:nvPr/>
        </p:nvSpPr>
        <p:spPr bwMode="auto">
          <a:xfrm>
            <a:off x="172720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6" name="直接连接符 25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矩形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椭圆 27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椭圆 28"/>
          <p:cNvSpPr/>
          <p:nvPr/>
        </p:nvSpPr>
        <p:spPr bwMode="auto">
          <a:xfrm>
            <a:off x="1323975" y="4867275"/>
            <a:ext cx="642938" cy="64135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椭圆 29"/>
          <p:cNvSpPr/>
          <p:nvPr/>
        </p:nvSpPr>
        <p:spPr bwMode="auto">
          <a:xfrm>
            <a:off x="1090613" y="5500688"/>
            <a:ext cx="138113" cy="136525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1" name="椭圆 30"/>
          <p:cNvSpPr/>
          <p:nvPr/>
        </p:nvSpPr>
        <p:spPr bwMode="auto">
          <a:xfrm>
            <a:off x="1663700" y="5791200"/>
            <a:ext cx="274638" cy="274638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2" name="椭圆 31"/>
          <p:cNvSpPr/>
          <p:nvPr/>
        </p:nvSpPr>
        <p:spPr bwMode="auto">
          <a:xfrm>
            <a:off x="1879600" y="4479925"/>
            <a:ext cx="365125" cy="365125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3" name="直接连接符 32"/>
          <p:cNvSpPr>
            <a:spLocks noChangeShapeType="1"/>
          </p:cNvSpPr>
          <p:nvPr/>
        </p:nvSpPr>
        <p:spPr bwMode="auto">
          <a:xfrm>
            <a:off x="9097963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34" name="日期占位符 3"/>
          <p:cNvSpPr>
            <a:spLocks noGrp="1"/>
          </p:cNvSpPr>
          <p:nvPr>
            <p:ph type="dt" sz="half" idx="2"/>
          </p:nvPr>
        </p:nvSpPr>
        <p:spPr bwMode="auto">
          <a:xfrm rot="5400000">
            <a:off x="7762875" y="1169988"/>
            <a:ext cx="2286000" cy="381000"/>
          </a:xfrm>
          <a:prstGeom prst="rect">
            <a:avLst/>
          </a:prstGeom>
        </p:spPr>
        <p:txBody>
          <a:bodyPr vert="horz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35" name="页脚占位符 4"/>
          <p:cNvSpPr>
            <a:spLocks noGrp="1"/>
          </p:cNvSpPr>
          <p:nvPr>
            <p:ph type="ftr" sz="quarter" idx="3"/>
          </p:nvPr>
        </p:nvSpPr>
        <p:spPr bwMode="auto">
          <a:xfrm rot="5400000">
            <a:off x="7077075" y="4178300"/>
            <a:ext cx="3657600" cy="384175"/>
          </a:xfrm>
          <a:prstGeom prst="rect">
            <a:avLst/>
          </a:prstGeom>
        </p:spPr>
        <p:txBody>
          <a:bodyPr vert="horz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36" name="灯片编号占位符 5"/>
          <p:cNvSpPr>
            <a:spLocks noGrp="1"/>
          </p:cNvSpPr>
          <p:nvPr>
            <p:ph type="sldNum" sz="quarter" idx="4"/>
          </p:nvPr>
        </p:nvSpPr>
        <p:spPr bwMode="auto">
          <a:xfrm>
            <a:off x="1339850" y="4929188"/>
            <a:ext cx="609600" cy="517525"/>
          </a:xfrm>
          <a:prstGeom prst="rect">
            <a:avLst/>
          </a:prstGeom>
        </p:spPr>
        <p:txBody>
          <a:bodyPr vert="horz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9" name="内容占位符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11" name="内容占位符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11" name="内容占位符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13" name="内容占位符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12" name="文本占位符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14" name="文本占位符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15" name="日期占位符 5"/>
          <p:cNvSpPr>
            <a:spLocks noGrp="1"/>
          </p:cNvSpPr>
          <p:nvPr>
            <p:ph type="dt" sz="half" idx="2"/>
          </p:nvPr>
        </p:nvSpPr>
        <p:spPr>
          <a:xfrm rot="5400000">
            <a:off x="7589044" y="1081881"/>
            <a:ext cx="2011363" cy="38417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17" name="灯片编号占位符 6"/>
          <p:cNvSpPr>
            <a:spLocks noGrp="1"/>
          </p:cNvSpPr>
          <p:nvPr>
            <p:ph type="sldNum" sz="quarter" idx="4"/>
          </p:nvPr>
        </p:nvSpPr>
        <p:spPr>
          <a:xfrm>
            <a:off x="8129588" y="5734050"/>
            <a:ext cx="609600" cy="520700"/>
          </a:xfrm>
          <a:prstGeom prst="rect">
            <a:avLst/>
          </a:prstGeom>
        </p:spPr>
        <p:txBody>
          <a:bodyPr vert="horz" rtlCol="0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  <p:sp>
        <p:nvSpPr>
          <p:cNvPr id="18" name="页脚占位符 7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 showMasterSp="0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直接连接符 14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7" name="直接连接符 16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直接连接符 17"/>
          <p:cNvSpPr>
            <a:spLocks noChangeShapeType="1"/>
          </p:cNvSpPr>
          <p:nvPr/>
        </p:nvSpPr>
        <p:spPr bwMode="auto">
          <a:xfrm>
            <a:off x="6192838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直接连接符 1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矩形 1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直接连接符 2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4" name="椭圆 23"/>
          <p:cNvSpPr/>
          <p:nvPr/>
        </p:nvSpPr>
        <p:spPr>
          <a:xfrm>
            <a:off x="8156575" y="5715000"/>
            <a:ext cx="549275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18" name="内容占位符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 eaLnBrk="1" latinLnBrk="0" hangingPunct="1"/>
            <a:r>
              <a:rPr lang="zh-CN" altLang="en-US" smtClean="0"/>
              <a:t>第二级</a:t>
            </a:r>
            <a:endParaRPr lang="zh-CN" altLang="en-US" smtClean="0"/>
          </a:p>
          <a:p>
            <a:pPr lvl="2" eaLnBrk="1" latinLnBrk="0" hangingPunct="1"/>
            <a:r>
              <a:rPr lang="zh-CN" altLang="en-US" smtClean="0"/>
              <a:t>第三级</a:t>
            </a:r>
            <a:endParaRPr lang="zh-CN" altLang="en-US" smtClean="0"/>
          </a:p>
          <a:p>
            <a:pPr lvl="3" eaLnBrk="1" latinLnBrk="0" hangingPunct="1"/>
            <a:r>
              <a:rPr lang="zh-CN" altLang="en-US" smtClean="0"/>
              <a:t>第四级</a:t>
            </a:r>
            <a:endParaRPr lang="zh-CN" altLang="en-US" smtClean="0"/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25" name="日期占位符 20"/>
          <p:cNvSpPr>
            <a:spLocks noGrp="1"/>
          </p:cNvSpPr>
          <p:nvPr>
            <p:ph type="dt" sz="half" idx="12"/>
          </p:nvPr>
        </p:nvSpPr>
        <p:spPr>
          <a:xfrm rot="5400000">
            <a:off x="7589044" y="1081881"/>
            <a:ext cx="2011363" cy="38417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26" name="灯片编号占位符 21"/>
          <p:cNvSpPr>
            <a:spLocks noGrp="1"/>
          </p:cNvSpPr>
          <p:nvPr>
            <p:ph type="sldNum" sz="quarter" idx="4"/>
          </p:nvPr>
        </p:nvSpPr>
        <p:spPr>
          <a:xfrm>
            <a:off x="8129588" y="5734050"/>
            <a:ext cx="609600" cy="520700"/>
          </a:xfrm>
          <a:prstGeom prst="rect">
            <a:avLst/>
          </a:prstGeom>
        </p:spPr>
        <p:txBody>
          <a:bodyPr vert="horz" rtlCol="0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  <p:sp>
        <p:nvSpPr>
          <p:cNvPr id="27" name="页脚占位符 22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 showMasterSp="0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直接连接符 14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7" name="椭圆 16"/>
          <p:cNvSpPr/>
          <p:nvPr/>
        </p:nvSpPr>
        <p:spPr>
          <a:xfrm>
            <a:off x="8156575" y="5715000"/>
            <a:ext cx="549275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8" name="直接连接符 17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矩形 18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直接连接符 19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直接连接符 20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4" name="直接连接符 23"/>
          <p:cNvSpPr>
            <a:spLocks noChangeShapeType="1"/>
          </p:cNvSpPr>
          <p:nvPr/>
        </p:nvSpPr>
        <p:spPr bwMode="auto">
          <a:xfrm>
            <a:off x="6192838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>
            <a:normAutofit/>
          </a:bodyPr>
          <a:lstStyle>
            <a:lvl1pPr marL="0" indent="0">
              <a:buNone/>
              <a:defRPr sz="32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Tx/>
              <a:buNone/>
              <a:defRPr/>
            </a:pPr>
            <a:r>
              <a:rPr kumimoji="0" lang="zh-CN" altLang="en-US" sz="3200" b="0" i="0" u="none" strike="noStrike" kern="1200" cap="none" spc="0" normalizeH="0" baseline="0" noProof="0" smtClean="0">
                <a:ln>
                  <a:noFill/>
                </a:ln>
                <a:solidFill>
                  <a:schemeClr val="lt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单击图标添加图片</a:t>
            </a:r>
            <a:endParaRPr kumimoji="0" lang="en-US" sz="32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  <a:endParaRPr kumimoji="0" lang="zh-CN" altLang="en-US" smtClean="0"/>
          </a:p>
        </p:txBody>
      </p:sp>
      <p:sp>
        <p:nvSpPr>
          <p:cNvPr id="25" name="日期占位符 16"/>
          <p:cNvSpPr>
            <a:spLocks noGrp="1"/>
          </p:cNvSpPr>
          <p:nvPr>
            <p:ph type="dt" sz="half" idx="12"/>
          </p:nvPr>
        </p:nvSpPr>
        <p:spPr>
          <a:xfrm rot="5400000">
            <a:off x="7589044" y="1081881"/>
            <a:ext cx="2011363" cy="38417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  <p:sp>
        <p:nvSpPr>
          <p:cNvPr id="26" name="灯片编号占位符 17"/>
          <p:cNvSpPr>
            <a:spLocks noGrp="1"/>
          </p:cNvSpPr>
          <p:nvPr>
            <p:ph type="sldNum" sz="quarter" idx="4"/>
          </p:nvPr>
        </p:nvSpPr>
        <p:spPr>
          <a:xfrm>
            <a:off x="8129588" y="5734050"/>
            <a:ext cx="609600" cy="520700"/>
          </a:xfrm>
          <a:prstGeom prst="rect">
            <a:avLst/>
          </a:prstGeom>
        </p:spPr>
        <p:txBody>
          <a:bodyPr vert="horz" rtlCol="0" anchor="ctr"/>
          <a:p>
            <a:pPr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  <p:sp>
        <p:nvSpPr>
          <p:cNvPr id="27" name="页脚占位符 20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rtlCol="0" anchor="ctr" anchorCtr="0"/>
          <a:lstStyle/>
          <a:p>
            <a:pPr marL="0" marR="0" indent="0" defTabSz="914400" rtl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b="0" i="0" kern="1200" cap="none" spc="0" normalizeH="0" baseline="0" noProof="0"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20.xml"/><Relationship Id="rId8" Type="http://schemas.openxmlformats.org/officeDocument/2006/relationships/slideLayout" Target="../slideLayouts/slideLayout19.xml"/><Relationship Id="rId7" Type="http://schemas.openxmlformats.org/officeDocument/2006/relationships/slideLayout" Target="../slideLayouts/slideLayout18.xml"/><Relationship Id="rId6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5.xml"/><Relationship Id="rId3" Type="http://schemas.openxmlformats.org/officeDocument/2006/relationships/slideLayout" Target="../slideLayouts/slideLayout14.xml"/><Relationship Id="rId2" Type="http://schemas.openxmlformats.org/officeDocument/2006/relationships/slideLayout" Target="../slideLayouts/slideLayout13.xml"/><Relationship Id="rId12" Type="http://schemas.openxmlformats.org/officeDocument/2006/relationships/theme" Target="../theme/theme2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/>
      <p:sp>
        <p:nvSpPr>
          <p:cNvPr id="16" name="直接连接符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2" name="标题占位符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1028" name="文本占位符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625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en-US" altLang="x-none" dirty="0"/>
          </a:p>
        </p:txBody>
      </p:sp>
      <p:sp>
        <p:nvSpPr>
          <p:cNvPr id="14" name="日期占位符 13"/>
          <p:cNvSpPr>
            <a:spLocks noGrp="1"/>
          </p:cNvSpPr>
          <p:nvPr>
            <p:ph type="dt" sz="half" idx="2"/>
          </p:nvPr>
        </p:nvSpPr>
        <p:spPr>
          <a:xfrm rot="5400000">
            <a:off x="7589044" y="1081881"/>
            <a:ext cx="2011363" cy="384175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直接连接符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直接连接符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0" name="矩形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1" name="直接连接符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椭圆 11"/>
          <p:cNvSpPr/>
          <p:nvPr/>
        </p:nvSpPr>
        <p:spPr>
          <a:xfrm>
            <a:off x="8156575" y="5715000"/>
            <a:ext cx="549275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3" name="灯片编号占位符 22"/>
          <p:cNvSpPr>
            <a:spLocks noGrp="1"/>
          </p:cNvSpPr>
          <p:nvPr>
            <p:ph type="sldNum" sz="quarter" idx="4"/>
          </p:nvPr>
        </p:nvSpPr>
        <p:spPr>
          <a:xfrm>
            <a:off x="8129588" y="5734050"/>
            <a:ext cx="609600" cy="520700"/>
          </a:xfrm>
          <a:prstGeom prst="rect">
            <a:avLst/>
          </a:prstGeom>
        </p:spPr>
        <p:txBody>
          <a:bodyPr vert="horz" anchor="ctr"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 panose="05000000000000000000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 panose="05020102010507070707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 panose="05000000000000000000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 panose="05000000000000000000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 panose="05020102010507070707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 panose="05000000000000000000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/>
      <p:sp>
        <p:nvSpPr>
          <p:cNvPr id="16" name="直接连接符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2" name="标题占位符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1028" name="文本占位符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625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en-US" altLang="x-none" dirty="0"/>
          </a:p>
        </p:txBody>
      </p:sp>
      <p:sp>
        <p:nvSpPr>
          <p:cNvPr id="14" name="日期占位符 13"/>
          <p:cNvSpPr>
            <a:spLocks noGrp="1"/>
          </p:cNvSpPr>
          <p:nvPr>
            <p:ph type="dt" sz="half" idx="2"/>
          </p:nvPr>
        </p:nvSpPr>
        <p:spPr>
          <a:xfrm rot="5400000">
            <a:off x="7589044" y="1081881"/>
            <a:ext cx="2011363" cy="384175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直接连接符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直接连接符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0" name="矩形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1" name="直接连接符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椭圆 11"/>
          <p:cNvSpPr/>
          <p:nvPr/>
        </p:nvSpPr>
        <p:spPr>
          <a:xfrm>
            <a:off x="8156575" y="5715000"/>
            <a:ext cx="549275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chemeClr val="lt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3" name="灯片编号占位符 22"/>
          <p:cNvSpPr>
            <a:spLocks noGrp="1"/>
          </p:cNvSpPr>
          <p:nvPr>
            <p:ph type="sldNum" sz="quarter" idx="4"/>
          </p:nvPr>
        </p:nvSpPr>
        <p:spPr>
          <a:xfrm>
            <a:off x="8129588" y="5734050"/>
            <a:ext cx="609600" cy="520700"/>
          </a:xfrm>
          <a:prstGeom prst="rect">
            <a:avLst/>
          </a:prstGeom>
        </p:spPr>
        <p:txBody>
          <a:bodyPr vert="horz" anchor="ctr"/>
          <a:p>
            <a:pPr lvl="0" algn="ctr"/>
            <a:fld id="{9A0DB2DC-4C9A-4742-B13C-FB6460FD3503}" type="slidenum">
              <a:rPr lang="zh-CN" altLang="en-US" sz="1400" b="1" dirty="0">
                <a:solidFill>
                  <a:srgbClr val="FFFFFF"/>
                </a:solidFill>
              </a:rPr>
            </a:fld>
            <a:endParaRPr lang="zh-CN" altLang="en-US" sz="1400" b="1" dirty="0">
              <a:solidFill>
                <a:srgbClr val="FFFFFF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 panose="05000000000000000000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 panose="05020102010507070707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 panose="05000000000000000000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 panose="05000000000000000000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 panose="05020102010507070707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 panose="05000000000000000000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2124075" y="1989138"/>
            <a:ext cx="6172200" cy="1893888"/>
          </a:xfrm>
        </p:spPr>
        <p:txBody>
          <a:bodyPr vert="horz" anchor="b">
            <a:norm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4000" b="1" i="0" u="none" strike="noStrike" kern="1200" cap="small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华文中宋" panose="02010600040101010101" pitchFamily="2" charset="-122"/>
                <a:ea typeface="华文中宋" panose="02010600040101010101" pitchFamily="2" charset="-122"/>
                <a:cs typeface="+mj-cs"/>
              </a:rPr>
              <a:t>现代餐饮成本核算与控制</a:t>
            </a:r>
            <a:br>
              <a:rPr kumimoji="0" lang="zh-CN" altLang="en-US" sz="4000" b="1" i="0" u="none" strike="noStrike" kern="1200" cap="small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华文中宋" panose="02010600040101010101" pitchFamily="2" charset="-122"/>
                <a:ea typeface="华文中宋" panose="02010600040101010101" pitchFamily="2" charset="-122"/>
                <a:cs typeface="+mj-cs"/>
              </a:rPr>
            </a:br>
            <a:br>
              <a:rPr kumimoji="0" lang="en-US" altLang="zh-CN" sz="1600" b="1" i="0" u="none" strike="noStrike" kern="1200" cap="small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altLang="zh-CN" sz="3200" b="1" i="0" u="none" strike="noStrike" kern="1200" cap="small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（</a:t>
            </a:r>
            <a:r>
              <a:rPr kumimoji="0" lang="zh-CN" altLang="en-US" sz="3200" b="1" i="0" u="none" strike="noStrike" kern="1200" cap="small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第三版）</a:t>
            </a:r>
            <a:endParaRPr kumimoji="0" lang="zh-CN" altLang="en-US" sz="3200" b="1" i="0" u="none" strike="noStrike" kern="1200" cap="small" spc="0" normalizeH="0" baseline="0" noProof="0" dirty="0" smtClean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8195" name="副标题 2"/>
          <p:cNvSpPr>
            <a:spLocks noGrp="1"/>
          </p:cNvSpPr>
          <p:nvPr>
            <p:ph type="subTitle" idx="1"/>
          </p:nvPr>
        </p:nvSpPr>
        <p:spPr>
          <a:xfrm>
            <a:off x="2195513" y="3933825"/>
            <a:ext cx="6172200" cy="1371600"/>
          </a:xfrm>
        </p:spPr>
        <p:txBody>
          <a:bodyPr vert="horz" wrap="square" anchor="t"/>
          <a:p>
            <a:pPr>
              <a:buSzPct val="70000"/>
              <a:buFont typeface="Wingdings" panose="05000000000000000000"/>
              <a:buNone/>
            </a:pPr>
            <a:r>
              <a:rPr kumimoji="0" lang="en-US" altLang="zh-CN" kern="1200" dirty="0">
                <a:latin typeface="+mn-lt"/>
                <a:ea typeface="+mn-ea"/>
                <a:cs typeface="+mn-cs"/>
              </a:rPr>
              <a:t>     </a:t>
            </a:r>
            <a:r>
              <a:rPr kumimoji="0" lang="zh-CN" altLang="en-US" kern="1200" dirty="0">
                <a:latin typeface="+mn-lt"/>
                <a:ea typeface="+mn-ea"/>
                <a:cs typeface="+mn-cs"/>
              </a:rPr>
              <a:t>段仕洪  编著</a:t>
            </a:r>
            <a:endParaRPr kumimoji="0" lang="zh-CN" altLang="en-US" kern="1200" dirty="0">
              <a:latin typeface="+mn-lt"/>
              <a:ea typeface="+mn-ea"/>
              <a:cs typeface="+mn-cs"/>
            </a:endParaRPr>
          </a:p>
        </p:txBody>
      </p:sp>
      <p:sp>
        <p:nvSpPr>
          <p:cNvPr id="8196" name="TextBox 3"/>
          <p:cNvSpPr txBox="1"/>
          <p:nvPr/>
        </p:nvSpPr>
        <p:spPr>
          <a:xfrm>
            <a:off x="1729105" y="467360"/>
            <a:ext cx="3840480" cy="365760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p>
            <a:pPr lvl="0"/>
            <a:r>
              <a:rPr lang="zh-CN" altLang="en-US" dirty="0">
                <a:solidFill>
                  <a:schemeClr val="accent1">
                    <a:lumMod val="75000"/>
                  </a:schemeClr>
                </a:solidFill>
                <a:latin typeface="隶书" panose="02010509060101010101" charset="-122"/>
                <a:ea typeface="隶书" panose="02010509060101010101" charset="-122"/>
              </a:rPr>
              <a:t>高职高专餐饮管理专业规划精品教材</a:t>
            </a:r>
            <a:endParaRPr lang="zh-CN" altLang="en-US" dirty="0">
              <a:solidFill>
                <a:schemeClr val="accent1">
                  <a:lumMod val="75000"/>
                </a:schemeClr>
              </a:solidFill>
              <a:latin typeface="隶书" panose="02010509060101010101" charset="-122"/>
              <a:ea typeface="隶书" panose="0201050906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4333240" y="5554345"/>
            <a:ext cx="2016125" cy="33528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600">
                <a:latin typeface="黑体" panose="02010609060101010101" charset="-122"/>
                <a:ea typeface="黑体" panose="02010609060101010101" charset="-122"/>
              </a:rPr>
              <a:t>上海财经大学出版社</a:t>
            </a:r>
            <a:endParaRPr lang="zh-CN" altLang="en-US" sz="1600">
              <a:latin typeface="黑体" panose="02010609060101010101" charset="-122"/>
              <a:ea typeface="黑体" panose="02010609060101010101" charset="-122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矩形 3"/>
          <p:cNvSpPr/>
          <p:nvPr/>
        </p:nvSpPr>
        <p:spPr>
          <a:xfrm>
            <a:off x="1735455" y="601980"/>
            <a:ext cx="1101090" cy="64008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>
            <a:spAutoFit/>
          </a:bodyPr>
          <a:p>
            <a:pPr algn="ctr"/>
            <a:r>
              <a:rPr lang="zh-CN" altLang="en-US" sz="3600" b="1">
                <a:ln w="10160">
                  <a:solidFill>
                    <a:schemeClr val="accent5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华文新魏" panose="02010800040101010101" charset="-122"/>
                <a:ea typeface="华文新魏" panose="02010800040101010101" charset="-122"/>
              </a:rPr>
              <a:t>例题</a:t>
            </a:r>
            <a:endParaRPr lang="zh-CN" altLang="en-US" sz="3600" b="1">
              <a:ln w="10160">
                <a:solidFill>
                  <a:schemeClr val="accent5"/>
                </a:solidFill>
                <a:prstDash val="solid"/>
              </a:ln>
              <a:solidFill>
                <a:srgbClr val="FFFFFF"/>
              </a:solidFill>
              <a:effectLst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华文新魏" panose="02010800040101010101" charset="-122"/>
              <a:ea typeface="华文新魏" panose="02010800040101010101" charset="-122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920875" y="1967865"/>
            <a:ext cx="6767195" cy="2286000"/>
          </a:xfrm>
          <a:prstGeom prst="rect">
            <a:avLst/>
          </a:prstGeom>
          <a:noFill/>
          <a:ln w="44450" cmpd="dbl">
            <a:solidFill>
              <a:schemeClr val="accent1">
                <a:lumMod val="40000"/>
                <a:lumOff val="60000"/>
                <a:alpha val="85000"/>
              </a:schemeClr>
            </a:solidFill>
            <a:prstDash val="sysDot"/>
          </a:ln>
        </p:spPr>
        <p:txBody>
          <a:bodyPr wrap="square" rtlCol="0">
            <a:spAutoFit/>
          </a:bodyPr>
          <a:p>
            <a:r>
              <a:rPr lang="zh-CN" altLang="en-US" b="1">
                <a:latin typeface="楷体" panose="02010609060101010101" charset="-122"/>
                <a:ea typeface="楷体" panose="02010609060101010101" charset="-122"/>
                <a:cs typeface="宋体" panose="02010600030101010101" pitchFamily="2" charset="-122"/>
              </a:rPr>
              <a:t>◎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厨房现做叉烧炒粉5份。用去切粉0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5千克，5元/千克；调配料14元，燃料1元。求每份叉烧炒粉成本是多少元？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解：              叉烧炒粉总成本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   叉烧炒粉数量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   5×0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5+14+1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       5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 =3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5（元/份）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答：每份叉烧炒粉成本是3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5元。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2720975" y="2650490"/>
            <a:ext cx="2437765" cy="36576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b="1">
                <a:latin typeface="楷体" panose="02010609060101010101" charset="-122"/>
                <a:ea typeface="楷体" panose="02010609060101010101" charset="-122"/>
                <a:sym typeface="+mn-ea"/>
              </a:rPr>
              <a:t>叉烧炒粉</a:t>
            </a:r>
            <a:r>
              <a:rPr b="1">
                <a:latin typeface="楷体" panose="02010609060101010101" charset="-122"/>
                <a:ea typeface="楷体" panose="02010609060101010101" charset="-122"/>
                <a:sym typeface="+mn-ea"/>
              </a:rPr>
              <a:t>成本=</a:t>
            </a:r>
            <a:endParaRPr lang="zh-CN" altLang="en-US" b="1">
              <a:latin typeface="楷体" panose="02010609060101010101" charset="-122"/>
              <a:ea typeface="楷体" panose="02010609060101010101" charset="-122"/>
              <a:cs typeface="宋体" panose="02010600030101010101" pitchFamily="2" charset="-122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2720975" y="3208020"/>
            <a:ext cx="1720850" cy="36576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r"/>
            <a:r>
              <a:rPr b="1">
                <a:latin typeface="楷体" panose="02010609060101010101" charset="-122"/>
                <a:ea typeface="楷体" panose="02010609060101010101" charset="-122"/>
                <a:sym typeface="+mn-ea"/>
              </a:rPr>
              <a:t>=</a:t>
            </a:r>
            <a:endParaRPr lang="zh-CN" altLang="en-US" b="1">
              <a:latin typeface="楷体" panose="02010609060101010101" charset="-122"/>
              <a:ea typeface="楷体" panose="02010609060101010101" charset="-122"/>
              <a:cs typeface="宋体" panose="02010600030101010101" pitchFamily="2" charset="-122"/>
            </a:endParaRPr>
          </a:p>
        </p:txBody>
      </p:sp>
      <p:cxnSp>
        <p:nvCxnSpPr>
          <p:cNvPr id="7" name="直接连接符 6"/>
          <p:cNvCxnSpPr/>
          <p:nvPr/>
        </p:nvCxnSpPr>
        <p:spPr>
          <a:xfrm flipV="1">
            <a:off x="4386580" y="2832735"/>
            <a:ext cx="1692000" cy="190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接连接符 9"/>
          <p:cNvCxnSpPr/>
          <p:nvPr/>
        </p:nvCxnSpPr>
        <p:spPr>
          <a:xfrm flipV="1">
            <a:off x="4370070" y="3390265"/>
            <a:ext cx="1332000" cy="190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 altLang="zh-CN" dirty="0">
                <a:sym typeface="+mn-ea"/>
              </a:rPr>
              <a:t>4.2  </a:t>
            </a:r>
            <a:r>
              <a:rPr lang="zh-CN" altLang="en-US" dirty="0">
                <a:sym typeface="+mn-ea"/>
              </a:rPr>
              <a:t>餐饮主食、点心、菜肴的成本核算</a:t>
            </a:r>
            <a:endParaRPr lang="zh-CN" altLang="en-US" dirty="0">
              <a:sym typeface="+mn-ea"/>
            </a:endParaRPr>
          </a:p>
        </p:txBody>
      </p:sp>
      <p:sp>
        <p:nvSpPr>
          <p:cNvPr id="10243" name="内容占位符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637145" cy="4873625"/>
          </a:xfrm>
        </p:spPr>
        <p:txBody>
          <a:bodyPr vert="horz" wrap="square" anchor="t"/>
          <a:p>
            <a:pPr marL="0" indent="0">
              <a:buNone/>
            </a:pPr>
            <a:r>
              <a:rPr lang="en-US" altLang="zh-CN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4.2.2  </a:t>
            </a:r>
            <a:r>
              <a:rPr lang="zh-CN" altLang="en-US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餐饮点心的成本核算</a:t>
            </a:r>
            <a:endParaRPr lang="zh-CN" altLang="en-US" b="1" dirty="0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（1）点心的定义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用烹饪原料制成的，量少、小件、用小碟或小碗盛装，以供品茶、喝稀饭、喝牛奶、喝豆浆时食用的食品。（2）点心的分类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点心按原料分为荤食点心、素食点心、米食点心、面食点心；按风味用途分为粤式茶点、苏式船点、京都宫廷点、清真面点等。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（3）点心成本核算的方法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                  </a:t>
            </a:r>
            <a:r>
              <a:rPr lang="zh-CN" altLang="en-US" dirty="0">
                <a:latin typeface="黑体" panose="02010609060101010101" charset="-122"/>
                <a:ea typeface="黑体" panose="02010609060101010101" charset="-122"/>
                <a:sym typeface="+mn-ea"/>
              </a:rPr>
              <a:t>本批产品总成本</a:t>
            </a:r>
            <a:endParaRPr lang="zh-CN" altLang="en-US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                    </a:t>
            </a:r>
            <a:r>
              <a:rPr lang="zh-CN" altLang="en-US" dirty="0">
                <a:latin typeface="黑体" panose="02010609060101010101" charset="-122"/>
                <a:ea typeface="黑体" panose="02010609060101010101" charset="-122"/>
                <a:sym typeface="+mn-ea"/>
              </a:rPr>
              <a:t>点心数量</a:t>
            </a: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                  </a:t>
            </a:r>
            <a:endParaRPr lang="zh-CN" altLang="en-US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cxnSp>
        <p:nvCxnSpPr>
          <p:cNvPr id="3" name="直接连接符 2"/>
          <p:cNvCxnSpPr/>
          <p:nvPr/>
        </p:nvCxnSpPr>
        <p:spPr>
          <a:xfrm>
            <a:off x="3811905" y="5710555"/>
            <a:ext cx="2469600" cy="72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7" name="文本框 6"/>
          <p:cNvSpPr txBox="1"/>
          <p:nvPr/>
        </p:nvSpPr>
        <p:spPr>
          <a:xfrm>
            <a:off x="2322830" y="5485130"/>
            <a:ext cx="1623695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2400" dirty="0"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点心成本=</a:t>
            </a:r>
            <a:endParaRPr lang="zh-CN" altLang="en-US" sz="24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矩形 3"/>
          <p:cNvSpPr/>
          <p:nvPr/>
        </p:nvSpPr>
        <p:spPr>
          <a:xfrm>
            <a:off x="1735455" y="99695"/>
            <a:ext cx="1101090" cy="64008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>
            <a:spAutoFit/>
          </a:bodyPr>
          <a:p>
            <a:pPr algn="ctr"/>
            <a:r>
              <a:rPr lang="zh-CN" altLang="en-US" sz="3600" b="1">
                <a:ln w="10160">
                  <a:solidFill>
                    <a:schemeClr val="accent5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华文新魏" panose="02010800040101010101" charset="-122"/>
                <a:ea typeface="华文新魏" panose="02010800040101010101" charset="-122"/>
              </a:rPr>
              <a:t>例题</a:t>
            </a:r>
            <a:endParaRPr lang="zh-CN" altLang="en-US" sz="3600" b="1">
              <a:ln w="10160">
                <a:solidFill>
                  <a:schemeClr val="accent5"/>
                </a:solidFill>
                <a:prstDash val="solid"/>
              </a:ln>
              <a:solidFill>
                <a:srgbClr val="FFFFFF"/>
              </a:solidFill>
              <a:effectLst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华文新魏" panose="02010800040101010101" charset="-122"/>
              <a:ea typeface="华文新魏" panose="02010800040101010101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937385" y="811530"/>
            <a:ext cx="6767195" cy="4754880"/>
          </a:xfrm>
          <a:prstGeom prst="rect">
            <a:avLst/>
          </a:prstGeom>
          <a:noFill/>
          <a:ln w="44450" cmpd="dbl">
            <a:solidFill>
              <a:schemeClr val="accent1">
                <a:lumMod val="40000"/>
                <a:lumOff val="60000"/>
                <a:alpha val="85000"/>
              </a:schemeClr>
            </a:solidFill>
            <a:prstDash val="sysDot"/>
          </a:ln>
        </p:spPr>
        <p:txBody>
          <a:bodyPr wrap="square" rtlCol="0">
            <a:spAutoFit/>
          </a:bodyPr>
          <a:p>
            <a:r>
              <a:rPr lang="zh-CN" altLang="en-US" b="1">
                <a:latin typeface="楷体" panose="02010609060101010101" charset="-122"/>
                <a:ea typeface="楷体" panose="02010609060101010101" charset="-122"/>
                <a:cs typeface="宋体" panose="02010600030101010101" pitchFamily="2" charset="-122"/>
              </a:rPr>
              <a:t>◎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面点部现做绿茵玉兔饺40个。用去澄面2千克，6元/千克；馅料2千克，12元/千克；燃料2元。求每个绿茵玉兔饺成本是多少元？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解：列示绿茵玉兔饺原材料配量定额成本。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楷体" panose="02010609060101010101" charset="-122"/>
                <a:ea typeface="楷体" panose="02010609060101010101" charset="-122"/>
              </a:rPr>
              <a:t>       菜肴名称：</a:t>
            </a:r>
            <a:r>
              <a:rPr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楷体" panose="02010609060101010101" charset="-122"/>
                <a:ea typeface="楷体" panose="02010609060101010101" charset="-122"/>
                <a:sym typeface="+mn-ea"/>
              </a:rPr>
              <a:t>绿茵玉兔饺（40个）</a:t>
            </a:r>
            <a:endParaRPr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楷体" panose="02010609060101010101" charset="-122"/>
              <a:ea typeface="楷体" panose="02010609060101010101" charset="-122"/>
              <a:sym typeface="+mn-ea"/>
            </a:endParaRPr>
          </a:p>
          <a:p>
            <a:endParaRPr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楷体" panose="02010609060101010101" charset="-122"/>
              <a:ea typeface="楷体" panose="02010609060101010101" charset="-122"/>
              <a:sym typeface="+mn-ea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 澄面成本+馅料成本+燃料费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      绿茵玉兔饺数量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  6×2+12×2+2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      40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=0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95（元/个）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答：每个绿茵玉兔饺成本是0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95元。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</p:txBody>
      </p:sp>
      <p:graphicFrame>
        <p:nvGraphicFramePr>
          <p:cNvPr id="8" name="表格 7"/>
          <p:cNvGraphicFramePr/>
          <p:nvPr/>
        </p:nvGraphicFramePr>
        <p:xfrm>
          <a:off x="2429510" y="1960880"/>
          <a:ext cx="5053330" cy="27324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0285"/>
                <a:gridCol w="1010920"/>
                <a:gridCol w="1010920"/>
                <a:gridCol w="1010920"/>
                <a:gridCol w="1010285"/>
              </a:tblGrid>
              <a:tr h="35306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项目</a:t>
                      </a: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计量单位</a:t>
                      </a: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定量</a:t>
                      </a: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单价（元</a:t>
                      </a:r>
                      <a:r>
                        <a:rPr lang="zh-CN"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）</a:t>
                      </a:r>
                      <a:endParaRPr lang="zh-CN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成本（元</a:t>
                      </a:r>
                      <a:r>
                        <a:rPr lang="zh-CN"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）</a:t>
                      </a:r>
                      <a:endParaRPr lang="zh-CN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</a:tr>
              <a:tr h="294005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澄面</a:t>
                      </a:r>
                      <a:endParaRPr lang="zh-CN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rowSpan="2">
                  <a:txBody>
                    <a:bodyPr/>
                    <a:p>
                      <a:pPr algn="ctr">
                        <a:buNone/>
                      </a:pPr>
                      <a:r>
                        <a:rPr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千克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rowSpan="3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2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rowSpan="4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6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rowSpan="5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12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  <a:tr h="0">
                <a:tc rowSpan="5">
                  <a:txBody>
                    <a:bodyPr/>
                    <a:p>
                      <a:pPr algn="ctr">
                        <a:buNone/>
                      </a:pPr>
                      <a:r>
                        <a:rPr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馅料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rowSpan="4">
                  <a:txBody>
                    <a:bodyPr/>
                    <a:p>
                      <a:pPr algn="ctr">
                        <a:buNone/>
                      </a:pPr>
                      <a:r>
                        <a:rPr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千克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vMerge="1">
                  <a:tcPr/>
                </a:tc>
                <a:tc rowSpan="3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2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rowSpan="2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12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</a:tr>
              <a:tr h="245745"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24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  <a:tr h="33528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燃料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2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文本框 2"/>
          <p:cNvSpPr txBox="1"/>
          <p:nvPr/>
        </p:nvSpPr>
        <p:spPr>
          <a:xfrm>
            <a:off x="2417445" y="3710305"/>
            <a:ext cx="2437765" cy="36576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b="1">
                <a:latin typeface="楷体" panose="02010609060101010101" charset="-122"/>
                <a:ea typeface="楷体" panose="02010609060101010101" charset="-122"/>
                <a:sym typeface="+mn-ea"/>
              </a:rPr>
              <a:t>绿茵玉兔饺成本=</a:t>
            </a:r>
            <a:endParaRPr lang="zh-CN" altLang="en-US" b="1">
              <a:latin typeface="楷体" panose="02010609060101010101" charset="-122"/>
              <a:ea typeface="楷体" panose="02010609060101010101" charset="-122"/>
              <a:cs typeface="宋体" panose="02010600030101010101" pitchFamily="2" charset="-122"/>
            </a:endParaRPr>
          </a:p>
        </p:txBody>
      </p:sp>
      <p:cxnSp>
        <p:nvCxnSpPr>
          <p:cNvPr id="5" name="直接连接符 4"/>
          <p:cNvCxnSpPr/>
          <p:nvPr/>
        </p:nvCxnSpPr>
        <p:spPr>
          <a:xfrm flipV="1">
            <a:off x="4298315" y="3892550"/>
            <a:ext cx="2772000" cy="190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文本框 8"/>
          <p:cNvSpPr txBox="1"/>
          <p:nvPr/>
        </p:nvSpPr>
        <p:spPr>
          <a:xfrm>
            <a:off x="4021455" y="4229100"/>
            <a:ext cx="456565" cy="36576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b="1">
                <a:latin typeface="楷体" panose="02010609060101010101" charset="-122"/>
                <a:ea typeface="楷体" panose="02010609060101010101" charset="-122"/>
                <a:sym typeface="+mn-ea"/>
              </a:rPr>
              <a:t>=</a:t>
            </a:r>
            <a:endParaRPr lang="zh-CN" altLang="en-US" b="1">
              <a:latin typeface="楷体" panose="02010609060101010101" charset="-122"/>
              <a:ea typeface="楷体" panose="02010609060101010101" charset="-122"/>
              <a:cs typeface="宋体" panose="02010600030101010101" pitchFamily="2" charset="-122"/>
            </a:endParaRPr>
          </a:p>
        </p:txBody>
      </p:sp>
      <p:cxnSp>
        <p:nvCxnSpPr>
          <p:cNvPr id="10" name="直接连接符 9"/>
          <p:cNvCxnSpPr/>
          <p:nvPr/>
        </p:nvCxnSpPr>
        <p:spPr>
          <a:xfrm flipV="1">
            <a:off x="4323715" y="4411345"/>
            <a:ext cx="1512000" cy="190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 altLang="zh-CN" dirty="0">
                <a:sym typeface="+mn-ea"/>
              </a:rPr>
              <a:t>4.2  </a:t>
            </a:r>
            <a:r>
              <a:rPr lang="zh-CN" altLang="en-US" dirty="0">
                <a:sym typeface="+mn-ea"/>
              </a:rPr>
              <a:t>餐饮主食、点心、菜肴的成本核算</a:t>
            </a:r>
            <a:endParaRPr lang="zh-CN" altLang="en-US" dirty="0">
              <a:sym typeface="+mn-ea"/>
            </a:endParaRPr>
          </a:p>
        </p:txBody>
      </p:sp>
      <p:sp>
        <p:nvSpPr>
          <p:cNvPr id="10243" name="内容占位符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637145" cy="4873625"/>
          </a:xfrm>
        </p:spPr>
        <p:txBody>
          <a:bodyPr vert="horz" wrap="square" anchor="t"/>
          <a:p>
            <a:pPr marL="0" indent="0">
              <a:buNone/>
            </a:pPr>
            <a:r>
              <a:rPr lang="en-US" altLang="zh-CN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4.2.3  </a:t>
            </a:r>
            <a:r>
              <a:rPr lang="zh-CN" altLang="en-US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餐饮菜肴的成本核算</a:t>
            </a:r>
            <a:endParaRPr lang="zh-CN" altLang="en-US" b="1" dirty="0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（1）餐饮菜肴的定义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将烹饪原料经过加工、调味或烹制调味后，制作成可以直接食用的成品，即美味佳肴，简称菜肴。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（2）餐饮菜肴的成本核算方法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单件制作菜肴用单件核算法进行核算；批量制作菜肴运用先总后分法进行核算，求出平均成本。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 algn="ctr">
              <a:buNone/>
            </a:pPr>
            <a:r>
              <a:rPr lang="zh-CN" altLang="en-US" dirty="0">
                <a:latin typeface="黑体" panose="02010609060101010101" charset="-122"/>
                <a:ea typeface="黑体" panose="02010609060101010101" charset="-122"/>
                <a:sym typeface="+mn-ea"/>
              </a:rPr>
              <a:t>单件菜肴成本=主料值+配料值+调料费+燃料费</a:t>
            </a:r>
            <a:endParaRPr lang="zh-CN" altLang="en-US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 algn="ctr">
              <a:buNone/>
            </a:pPr>
            <a:r>
              <a:rPr lang="zh-CN" altLang="en-US" dirty="0">
                <a:latin typeface="黑体" panose="02010609060101010101" charset="-122"/>
                <a:ea typeface="黑体" panose="02010609060101010101" charset="-122"/>
                <a:sym typeface="+mn-ea"/>
              </a:rPr>
              <a:t>                 主料值+配料值+调料费+燃料费</a:t>
            </a:r>
            <a:endParaRPr lang="zh-CN" altLang="en-US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                      </a:t>
            </a:r>
            <a:r>
              <a:rPr lang="zh-CN" altLang="en-US" dirty="0">
                <a:latin typeface="黑体" panose="02010609060101010101" charset="-122"/>
                <a:ea typeface="黑体" panose="02010609060101010101" charset="-122"/>
                <a:sym typeface="+mn-ea"/>
              </a:rPr>
              <a:t>菜肴数量</a:t>
            </a: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                               </a:t>
            </a:r>
            <a:endParaRPr lang="zh-CN" altLang="en-US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745490" y="5198110"/>
            <a:ext cx="3272790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2400" dirty="0">
                <a:latin typeface="黑体" panose="02010609060101010101" charset="-122"/>
                <a:ea typeface="黑体" panose="02010609060101010101" charset="-122"/>
                <a:sym typeface="+mn-ea"/>
              </a:rPr>
              <a:t>批量菜肴平均</a:t>
            </a:r>
            <a:r>
              <a:rPr lang="zh-CN" altLang="en-US" sz="2400" dirty="0"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成本=</a:t>
            </a:r>
            <a:endParaRPr lang="zh-CN" altLang="en-US" sz="2400"/>
          </a:p>
        </p:txBody>
      </p:sp>
      <p:cxnSp>
        <p:nvCxnSpPr>
          <p:cNvPr id="4" name="直接连接符 3"/>
          <p:cNvCxnSpPr/>
          <p:nvPr/>
        </p:nvCxnSpPr>
        <p:spPr>
          <a:xfrm>
            <a:off x="3533775" y="5422900"/>
            <a:ext cx="4161600" cy="72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矩形 3"/>
          <p:cNvSpPr/>
          <p:nvPr/>
        </p:nvSpPr>
        <p:spPr>
          <a:xfrm>
            <a:off x="1735455" y="99695"/>
            <a:ext cx="1101090" cy="64008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>
            <a:spAutoFit/>
          </a:bodyPr>
          <a:p>
            <a:pPr algn="ctr"/>
            <a:r>
              <a:rPr lang="zh-CN" altLang="en-US" sz="3600" b="1">
                <a:ln w="10160">
                  <a:solidFill>
                    <a:schemeClr val="accent5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华文新魏" panose="02010800040101010101" charset="-122"/>
                <a:ea typeface="华文新魏" panose="02010800040101010101" charset="-122"/>
              </a:rPr>
              <a:t>例题</a:t>
            </a:r>
            <a:endParaRPr lang="zh-CN" altLang="en-US" sz="3600" b="1">
              <a:ln w="10160">
                <a:solidFill>
                  <a:schemeClr val="accent5"/>
                </a:solidFill>
                <a:prstDash val="solid"/>
              </a:ln>
              <a:solidFill>
                <a:srgbClr val="FFFFFF"/>
              </a:solidFill>
              <a:effectLst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华文新魏" panose="02010800040101010101" charset="-122"/>
              <a:ea typeface="华文新魏" panose="02010800040101010101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932940" y="2872105"/>
            <a:ext cx="6767195" cy="3657600"/>
          </a:xfrm>
          <a:prstGeom prst="rect">
            <a:avLst/>
          </a:prstGeom>
          <a:noFill/>
          <a:ln w="44450" cmpd="dbl">
            <a:solidFill>
              <a:schemeClr val="accent1">
                <a:lumMod val="40000"/>
                <a:lumOff val="60000"/>
                <a:alpha val="85000"/>
              </a:schemeClr>
            </a:solidFill>
            <a:prstDash val="sysDot"/>
          </a:ln>
        </p:spPr>
        <p:txBody>
          <a:bodyPr wrap="square" rtlCol="0">
            <a:spAutoFit/>
          </a:bodyPr>
          <a:p>
            <a:r>
              <a:rPr lang="zh-CN" altLang="en-US" sz="1600" b="1">
                <a:latin typeface="楷体" panose="02010609060101010101" charset="-122"/>
                <a:ea typeface="楷体" panose="02010609060101010101" charset="-122"/>
                <a:cs typeface="宋体" panose="02010600030101010101" pitchFamily="2" charset="-122"/>
              </a:rPr>
              <a:t>◎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厨房制作红油豆腐丝30份。用去豆腐丝4</a:t>
            </a:r>
            <a:r>
              <a:rPr lang="en-US" sz="1600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5千克，14元/千克；调料4元，燃料2元。求每份红油豆腐丝成本是多少元？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600" b="1">
                <a:latin typeface="楷体" panose="02010609060101010101" charset="-122"/>
                <a:ea typeface="楷体" panose="02010609060101010101" charset="-122"/>
              </a:rPr>
              <a:t>   解：列示红油豆腐丝原材料配量定额成本。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600" b="1">
                <a:latin typeface="楷体" panose="02010609060101010101" charset="-122"/>
                <a:ea typeface="楷体" panose="02010609060101010101" charset="-122"/>
              </a:rPr>
              <a:t>  </a:t>
            </a:r>
            <a:r>
              <a:rPr sz="1600"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楷体" panose="02010609060101010101" charset="-122"/>
                <a:ea typeface="楷体" panose="02010609060101010101" charset="-122"/>
              </a:rPr>
              <a:t> 菜肴名称：红油豆腐丝（30份）</a:t>
            </a:r>
            <a:endParaRPr sz="1600"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楷体" panose="02010609060101010101" charset="-122"/>
              <a:ea typeface="楷体" panose="02010609060101010101" charset="-122"/>
            </a:endParaRPr>
          </a:p>
          <a:p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豆腐丝总值+调料费+燃料费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600" b="1">
                <a:latin typeface="楷体" panose="02010609060101010101" charset="-122"/>
                <a:ea typeface="楷体" panose="02010609060101010101" charset="-122"/>
              </a:rPr>
              <a:t>                       红油豆腐丝数量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600" b="1">
                <a:latin typeface="楷体" panose="02010609060101010101" charset="-122"/>
                <a:ea typeface="楷体" panose="02010609060101010101" charset="-122"/>
              </a:rPr>
              <a:t>                   =</a:t>
            </a:r>
            <a:r>
              <a:rPr lang="zh-CN" sz="1600" b="1">
                <a:latin typeface="楷体" panose="02010609060101010101" charset="-122"/>
                <a:ea typeface="楷体" panose="02010609060101010101" charset="-122"/>
              </a:rPr>
              <a:t>（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14×4</a:t>
            </a:r>
            <a:r>
              <a:rPr lang="en-US" sz="1600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5+4+2</a:t>
            </a:r>
            <a:r>
              <a:rPr lang="zh-CN" sz="1600" b="1">
                <a:latin typeface="楷体" panose="02010609060101010101" charset="-122"/>
                <a:ea typeface="楷体" panose="02010609060101010101" charset="-122"/>
              </a:rPr>
              <a:t>）</a:t>
            </a:r>
            <a:r>
              <a:rPr lang="zh-CN" sz="1600" b="1">
                <a:latin typeface="Arial" panose="020B0604020202020204" pitchFamily="34" charset="0"/>
                <a:ea typeface="楷体" panose="02010609060101010101" charset="-122"/>
                <a:cs typeface="Arial" panose="020B0604020202020204" pitchFamily="34" charset="0"/>
              </a:rPr>
              <a:t>÷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30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600" b="1">
                <a:latin typeface="楷体" panose="02010609060101010101" charset="-122"/>
                <a:ea typeface="楷体" panose="02010609060101010101" charset="-122"/>
              </a:rPr>
              <a:t>                   ≈2</a:t>
            </a:r>
            <a:r>
              <a:rPr lang="en-US" sz="1600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30（元/份）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600" b="1">
                <a:latin typeface="楷体" panose="02010609060101010101" charset="-122"/>
                <a:ea typeface="楷体" panose="02010609060101010101" charset="-122"/>
              </a:rPr>
              <a:t>   答：每份红油豆腐丝成本是2</a:t>
            </a:r>
            <a:r>
              <a:rPr lang="en-US" sz="1600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30元。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</p:txBody>
      </p:sp>
      <p:graphicFrame>
        <p:nvGraphicFramePr>
          <p:cNvPr id="8" name="表格 7"/>
          <p:cNvGraphicFramePr/>
          <p:nvPr/>
        </p:nvGraphicFramePr>
        <p:xfrm>
          <a:off x="2327910" y="3861435"/>
          <a:ext cx="5142865" cy="1341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28065"/>
                <a:gridCol w="1028700"/>
                <a:gridCol w="1029335"/>
                <a:gridCol w="1028700"/>
                <a:gridCol w="1028065"/>
              </a:tblGrid>
              <a:tr h="33528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项目</a:t>
                      </a: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计量单位</a:t>
                      </a: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定量</a:t>
                      </a: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单价（元</a:t>
                      </a:r>
                      <a:r>
                        <a:rPr lang="zh-CN"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）</a:t>
                      </a:r>
                      <a:endParaRPr lang="zh-CN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成本（元</a:t>
                      </a:r>
                      <a:r>
                        <a:rPr lang="zh-CN"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）</a:t>
                      </a:r>
                      <a:endParaRPr lang="zh-CN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</a:tr>
              <a:tr h="33528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豆腐丝</a:t>
                      </a:r>
                      <a:endParaRPr lang="zh-CN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rowSpan="2">
                  <a:txBody>
                    <a:bodyPr/>
                    <a:p>
                      <a:pPr algn="ctr">
                        <a:buNone/>
                      </a:pPr>
                      <a:r>
                        <a:rPr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千克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rowSpan="3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4.5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rowSpan="4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14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rowSpan="5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63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  <a:tr h="0">
                <a:tc rowSpan="5"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600" b="1">
                          <a:latin typeface="楷体" panose="02010609060101010101" charset="-122"/>
                          <a:ea typeface="楷体" panose="02010609060101010101" charset="-122"/>
                        </a:rPr>
                        <a:t>调料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rowSpan="4">
                  <a:txBody>
                    <a:bodyPr/>
                    <a:p>
                      <a:pPr algn="ctr">
                        <a:buNone/>
                      </a:pP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vMerge="1">
                  <a:tcPr/>
                </a:tc>
                <a:tc rowSpan="3">
                  <a:txBody>
                    <a:bodyPr/>
                    <a:p>
                      <a:pPr algn="ctr">
                        <a:buNone/>
                      </a:pP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rowSpan="2">
                  <a:txBody>
                    <a:bodyPr/>
                    <a:p>
                      <a:pPr algn="ctr">
                        <a:buNone/>
                      </a:pP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</a:tr>
              <a:tr h="335280"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4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  <a:tr h="33528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燃料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2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文本框 2"/>
          <p:cNvSpPr txBox="1"/>
          <p:nvPr/>
        </p:nvSpPr>
        <p:spPr>
          <a:xfrm>
            <a:off x="2444115" y="5355590"/>
            <a:ext cx="2437765" cy="33528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sz="1600" b="1">
                <a:latin typeface="楷体" panose="02010609060101010101" charset="-122"/>
                <a:ea typeface="楷体" panose="02010609060101010101" charset="-122"/>
                <a:sym typeface="+mn-ea"/>
              </a:rPr>
              <a:t>红油豆腐丝</a:t>
            </a:r>
            <a:r>
              <a:rPr sz="1600" b="1">
                <a:latin typeface="楷体" panose="02010609060101010101" charset="-122"/>
                <a:ea typeface="楷体" panose="02010609060101010101" charset="-122"/>
                <a:sym typeface="+mn-ea"/>
              </a:rPr>
              <a:t>成本=</a:t>
            </a:r>
            <a:endParaRPr lang="zh-CN" altLang="en-US" sz="1600" b="1">
              <a:latin typeface="楷体" panose="02010609060101010101" charset="-122"/>
              <a:ea typeface="楷体" panose="02010609060101010101" charset="-122"/>
              <a:cs typeface="宋体" panose="02010600030101010101" pitchFamily="2" charset="-122"/>
            </a:endParaRPr>
          </a:p>
        </p:txBody>
      </p:sp>
      <p:cxnSp>
        <p:nvCxnSpPr>
          <p:cNvPr id="5" name="直接连接符 4"/>
          <p:cNvCxnSpPr/>
          <p:nvPr/>
        </p:nvCxnSpPr>
        <p:spPr>
          <a:xfrm flipV="1">
            <a:off x="4083050" y="5522595"/>
            <a:ext cx="2520000" cy="190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文本框 8"/>
          <p:cNvSpPr txBox="1"/>
          <p:nvPr/>
        </p:nvSpPr>
        <p:spPr>
          <a:xfrm>
            <a:off x="4021455" y="67310"/>
            <a:ext cx="456565" cy="36576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b="1">
                <a:latin typeface="楷体" panose="02010609060101010101" charset="-122"/>
                <a:ea typeface="楷体" panose="02010609060101010101" charset="-122"/>
                <a:sym typeface="+mn-ea"/>
              </a:rPr>
              <a:t>=</a:t>
            </a:r>
            <a:endParaRPr lang="zh-CN" altLang="en-US" b="1">
              <a:latin typeface="楷体" panose="02010609060101010101" charset="-122"/>
              <a:ea typeface="楷体" panose="02010609060101010101" charset="-122"/>
              <a:cs typeface="宋体" panose="02010600030101010101" pitchFamily="2" charset="-122"/>
            </a:endParaRPr>
          </a:p>
        </p:txBody>
      </p:sp>
      <p:cxnSp>
        <p:nvCxnSpPr>
          <p:cNvPr id="10" name="直接连接符 9"/>
          <p:cNvCxnSpPr/>
          <p:nvPr/>
        </p:nvCxnSpPr>
        <p:spPr>
          <a:xfrm flipV="1">
            <a:off x="4323715" y="249555"/>
            <a:ext cx="1512000" cy="190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文本框 5"/>
          <p:cNvSpPr txBox="1"/>
          <p:nvPr/>
        </p:nvSpPr>
        <p:spPr>
          <a:xfrm>
            <a:off x="1932940" y="703580"/>
            <a:ext cx="6767195" cy="2042160"/>
          </a:xfrm>
          <a:prstGeom prst="rect">
            <a:avLst/>
          </a:prstGeom>
          <a:noFill/>
          <a:ln w="44450" cmpd="dbl">
            <a:solidFill>
              <a:schemeClr val="accent1">
                <a:lumMod val="40000"/>
                <a:lumOff val="60000"/>
                <a:alpha val="85000"/>
              </a:schemeClr>
            </a:solidFill>
            <a:prstDash val="sysDot"/>
          </a:ln>
        </p:spPr>
        <p:txBody>
          <a:bodyPr wrap="square" rtlCol="0">
            <a:spAutoFit/>
          </a:bodyPr>
          <a:p>
            <a:r>
              <a:rPr lang="zh-CN" altLang="en-US" sz="1600" b="1">
                <a:latin typeface="楷体" panose="02010609060101010101" charset="-122"/>
                <a:ea typeface="楷体" panose="02010609060101010101" charset="-122"/>
                <a:cs typeface="宋体" panose="02010600030101010101" pitchFamily="2" charset="-122"/>
              </a:rPr>
              <a:t>◎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厨房制作双冬焖鸡一碟。用去鸡块0</a:t>
            </a:r>
            <a:r>
              <a:rPr lang="en-US" sz="1600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5千克，20元/千克；冬笋0</a:t>
            </a:r>
            <a:r>
              <a:rPr lang="en-US" sz="1600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5千克，16元/千克；冬菇0</a:t>
            </a:r>
            <a:r>
              <a:rPr lang="en-US" sz="1600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1千克，48元/千克；姜、葱成本0</a:t>
            </a:r>
            <a:r>
              <a:rPr lang="en-US" sz="1600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5元；调料2元，燃料费2元。求这碟双冬焖鸡成本是多少元？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600" b="1">
                <a:latin typeface="楷体" panose="02010609060101010101" charset="-122"/>
                <a:ea typeface="楷体" panose="02010609060101010101" charset="-122"/>
              </a:rPr>
              <a:t>  解：双冬焖鸡成本=鸡块总值+冬笋总值+冬菇总值+姜葱总值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600" b="1">
                <a:latin typeface="楷体" panose="02010609060101010101" charset="-122"/>
                <a:ea typeface="楷体" panose="02010609060101010101" charset="-122"/>
              </a:rPr>
              <a:t>                 +调料费+燃料费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600" b="1">
                <a:latin typeface="楷体" panose="02010609060101010101" charset="-122"/>
                <a:ea typeface="楷体" panose="02010609060101010101" charset="-122"/>
              </a:rPr>
              <a:t>                =10+8+4.8+0.5+2+2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600" b="1">
                <a:latin typeface="楷体" panose="02010609060101010101" charset="-122"/>
                <a:ea typeface="楷体" panose="02010609060101010101" charset="-122"/>
              </a:rPr>
              <a:t>                =27</a:t>
            </a:r>
            <a:r>
              <a:rPr lang="en-US" sz="1600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3（元）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600" b="1">
                <a:latin typeface="楷体" panose="02010609060101010101" charset="-122"/>
                <a:ea typeface="楷体" panose="02010609060101010101" charset="-122"/>
              </a:rPr>
              <a:t>  答：这碟双冬焖鸡成本是27</a:t>
            </a:r>
            <a:r>
              <a:rPr lang="en-US" sz="1600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sz="1600" b="1">
                <a:latin typeface="楷体" panose="02010609060101010101" charset="-122"/>
                <a:ea typeface="楷体" panose="02010609060101010101" charset="-122"/>
              </a:rPr>
              <a:t>3元。</a:t>
            </a:r>
            <a:endParaRPr sz="1600" b="1">
              <a:latin typeface="楷体" panose="02010609060101010101" charset="-122"/>
              <a:ea typeface="楷体" panose="02010609060101010101" charset="-122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 altLang="zh-CN" dirty="0">
                <a:sym typeface="+mn-ea"/>
              </a:rPr>
              <a:t>4.3  </a:t>
            </a:r>
            <a:r>
              <a:rPr lang="zh-CN" altLang="en-US" dirty="0">
                <a:sym typeface="+mn-ea"/>
              </a:rPr>
              <a:t>餐饮产品成本核算的验算方法</a:t>
            </a:r>
            <a:endParaRPr lang="zh-CN" altLang="en-US" dirty="0">
              <a:sym typeface="+mn-ea"/>
            </a:endParaRPr>
          </a:p>
        </p:txBody>
      </p:sp>
      <p:sp>
        <p:nvSpPr>
          <p:cNvPr id="10243" name="内容占位符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637145" cy="4873625"/>
          </a:xfrm>
        </p:spPr>
        <p:txBody>
          <a:bodyPr vert="horz" wrap="square" anchor="t"/>
          <a:p>
            <a:pPr marL="0" indent="0">
              <a:buNone/>
            </a:pPr>
            <a:r>
              <a:rPr lang="en-US" altLang="zh-CN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4.3.1  烹饪原料进价的验算</a:t>
            </a:r>
            <a:endParaRPr lang="en-US" altLang="zh-CN" b="1" dirty="0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sym typeface="+mn-ea"/>
            </a:endParaRPr>
          </a:p>
          <a:p>
            <a:pPr marL="0" indent="0">
              <a:buNone/>
            </a:pPr>
            <a:r>
              <a:rPr dirty="0">
                <a:solidFill>
                  <a:schemeClr val="tx1"/>
                </a:solidFill>
                <a:effectLst/>
                <a:sym typeface="+mn-ea"/>
              </a:rPr>
              <a:t>（1）原料金额的计算公式</a:t>
            </a:r>
            <a:endParaRPr dirty="0">
              <a:solidFill>
                <a:schemeClr val="tx1"/>
              </a:solidFill>
              <a:effectLst/>
              <a:sym typeface="+mn-ea"/>
            </a:endParaRPr>
          </a:p>
          <a:p>
            <a:pPr marL="0" indent="0" algn="ctr">
              <a:buNone/>
            </a:pPr>
            <a:r>
              <a:rPr dirty="0">
                <a:solidFill>
                  <a:schemeClr val="tx1"/>
                </a:solidFill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原料金额=原料单价×原料数量</a:t>
            </a:r>
            <a:endParaRPr dirty="0">
              <a:solidFill>
                <a:schemeClr val="tx1"/>
              </a:solidFill>
              <a:effectLst/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>
              <a:buNone/>
            </a:pPr>
            <a:r>
              <a:rPr dirty="0">
                <a:solidFill>
                  <a:schemeClr val="tx1"/>
                </a:solidFill>
                <a:effectLst/>
                <a:sym typeface="+mn-ea"/>
              </a:rPr>
              <a:t>（2）原料金额计算的验算公式</a:t>
            </a:r>
            <a:endParaRPr dirty="0">
              <a:solidFill>
                <a:schemeClr val="tx1"/>
              </a:solidFill>
              <a:effectLst/>
              <a:sym typeface="+mn-ea"/>
            </a:endParaRPr>
          </a:p>
          <a:p>
            <a:pPr marL="0" indent="0" algn="ctr">
              <a:buNone/>
            </a:pPr>
            <a:r>
              <a:rPr dirty="0">
                <a:solidFill>
                  <a:schemeClr val="tx1"/>
                </a:solidFill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原料数量=原料金额</a:t>
            </a:r>
            <a:r>
              <a:rPr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黑体" panose="02010609060101010101" charset="-122"/>
                <a:cs typeface="Arial" panose="020B0604020202020204" pitchFamily="34" charset="0"/>
                <a:sym typeface="+mn-ea"/>
              </a:rPr>
              <a:t>÷</a:t>
            </a:r>
            <a:r>
              <a:rPr dirty="0">
                <a:solidFill>
                  <a:schemeClr val="tx1"/>
                </a:solidFill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原料单价</a:t>
            </a:r>
            <a:endParaRPr dirty="0">
              <a:solidFill>
                <a:schemeClr val="tx1"/>
              </a:solidFill>
              <a:effectLst/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 algn="ctr">
              <a:buNone/>
            </a:pPr>
            <a:r>
              <a:rPr dirty="0">
                <a:solidFill>
                  <a:schemeClr val="tx1"/>
                </a:solidFill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原料单价=原料金额</a:t>
            </a:r>
            <a:r>
              <a:rPr dirty="0">
                <a:effectLst/>
                <a:latin typeface="Arial" panose="020B0604020202020204" pitchFamily="34" charset="0"/>
                <a:ea typeface="黑体" panose="02010609060101010101" charset="-122"/>
                <a:cs typeface="Arial" panose="020B0604020202020204" pitchFamily="34" charset="0"/>
                <a:sym typeface="+mn-ea"/>
              </a:rPr>
              <a:t>÷</a:t>
            </a:r>
            <a:r>
              <a:rPr dirty="0">
                <a:solidFill>
                  <a:schemeClr val="tx1"/>
                </a:solidFill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原料数量</a:t>
            </a:r>
            <a:endParaRPr dirty="0">
              <a:solidFill>
                <a:schemeClr val="tx1"/>
              </a:solidFill>
              <a:effectLst/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矩形 3"/>
          <p:cNvSpPr/>
          <p:nvPr/>
        </p:nvSpPr>
        <p:spPr>
          <a:xfrm>
            <a:off x="1735455" y="171450"/>
            <a:ext cx="1101090" cy="64008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>
            <a:spAutoFit/>
          </a:bodyPr>
          <a:p>
            <a:pPr algn="ctr"/>
            <a:r>
              <a:rPr lang="zh-CN" altLang="en-US" sz="3600" b="1">
                <a:ln w="10160">
                  <a:solidFill>
                    <a:schemeClr val="accent5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华文新魏" panose="02010800040101010101" charset="-122"/>
                <a:ea typeface="华文新魏" panose="02010800040101010101" charset="-122"/>
              </a:rPr>
              <a:t>例题</a:t>
            </a:r>
            <a:endParaRPr lang="zh-CN" altLang="en-US" sz="3600" b="1">
              <a:ln w="10160">
                <a:solidFill>
                  <a:schemeClr val="accent5"/>
                </a:solidFill>
                <a:prstDash val="solid"/>
              </a:ln>
              <a:solidFill>
                <a:srgbClr val="FFFFFF"/>
              </a:solidFill>
              <a:effectLst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华文新魏" panose="02010800040101010101" charset="-122"/>
              <a:ea typeface="华文新魏" panose="02010800040101010101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2324735" y="811530"/>
            <a:ext cx="6462395" cy="5577840"/>
          </a:xfrm>
          <a:prstGeom prst="rect">
            <a:avLst/>
          </a:prstGeom>
          <a:noFill/>
          <a:ln w="44450" cmpd="dbl">
            <a:solidFill>
              <a:schemeClr val="accent1">
                <a:lumMod val="40000"/>
                <a:lumOff val="60000"/>
                <a:alpha val="85000"/>
              </a:schemeClr>
            </a:solidFill>
            <a:prstDash val="sysDot"/>
          </a:ln>
        </p:spPr>
        <p:txBody>
          <a:bodyPr wrap="square" rtlCol="0">
            <a:spAutoFit/>
          </a:bodyPr>
          <a:p>
            <a:r>
              <a:rPr lang="zh-CN" altLang="en-US" b="1">
                <a:latin typeface="楷体" panose="02010609060101010101" charset="-122"/>
                <a:ea typeface="楷体" panose="02010609060101010101" charset="-122"/>
                <a:cs typeface="宋体" panose="02010600030101010101" pitchFamily="2" charset="-122"/>
              </a:rPr>
              <a:t>◎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店里购进猪瘦肉150千克，每千克单价是35元。求这批猪瘦肉总金额是多少元？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解：猪瘦肉总金额=猪瘦肉单价×数量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=35×150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=5 250（元）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答：这批猪瘦肉总金额是5 250元。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楷体" panose="02010609060101010101" charset="-122"/>
                <a:ea typeface="楷体" panose="02010609060101010101" charset="-122"/>
              </a:rPr>
              <a:t>验算1</a:t>
            </a:r>
            <a:endParaRPr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已知店里购进5 250元的猪瘦肉，每千克单价是35元。求这批猪瘦肉有多少重量？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解：猪瘦肉重量=猪瘦肉总金额</a:t>
            </a:r>
            <a:r>
              <a:rPr dirty="0">
                <a:effectLst/>
                <a:latin typeface="Arial" panose="020B0604020202020204" pitchFamily="34" charset="0"/>
                <a:ea typeface="黑体" panose="02010609060101010101" charset="-122"/>
                <a:cs typeface="Arial" panose="020B0604020202020204" pitchFamily="34" charset="0"/>
                <a:sym typeface="+mn-ea"/>
              </a:rPr>
              <a:t>÷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猪瘦肉单价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=5 250</a:t>
            </a:r>
            <a:r>
              <a:rPr dirty="0">
                <a:effectLst/>
                <a:latin typeface="Arial" panose="020B0604020202020204" pitchFamily="34" charset="0"/>
                <a:ea typeface="黑体" panose="02010609060101010101" charset="-122"/>
                <a:cs typeface="Arial" panose="020B0604020202020204" pitchFamily="34" charset="0"/>
                <a:sym typeface="+mn-ea"/>
              </a:rPr>
              <a:t>÷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35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=150（千克）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答：这批猪瘦肉有150千克，与例题重量相符。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楷体" panose="02010609060101010101" charset="-122"/>
                <a:ea typeface="楷体" panose="02010609060101010101" charset="-122"/>
              </a:rPr>
              <a:t>验算2</a:t>
            </a:r>
            <a:endParaRPr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已知店里购进5 250元的猪瘦肉，共150千克。求这批猪瘦肉每千克单价是多少元？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解：猪瘦肉单价=猪瘦肉总金额</a:t>
            </a:r>
            <a:r>
              <a:rPr dirty="0">
                <a:effectLst/>
                <a:latin typeface="Arial" panose="020B0604020202020204" pitchFamily="34" charset="0"/>
                <a:ea typeface="黑体" panose="02010609060101010101" charset="-122"/>
                <a:cs typeface="Arial" panose="020B0604020202020204" pitchFamily="34" charset="0"/>
                <a:sym typeface="+mn-ea"/>
              </a:rPr>
              <a:t>÷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猪瘦肉重量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=3 600</a:t>
            </a:r>
            <a:r>
              <a:rPr dirty="0">
                <a:effectLst/>
                <a:latin typeface="Arial" panose="020B0604020202020204" pitchFamily="34" charset="0"/>
                <a:ea typeface="黑体" panose="02010609060101010101" charset="-122"/>
                <a:cs typeface="Arial" panose="020B0604020202020204" pitchFamily="34" charset="0"/>
                <a:sym typeface="+mn-ea"/>
              </a:rPr>
              <a:t>÷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150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=35（元/千克）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答：这批猪瘦肉每千克单价是35元，与例题单价相符。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 altLang="zh-CN" dirty="0">
                <a:sym typeface="+mn-ea"/>
              </a:rPr>
              <a:t>4.3  </a:t>
            </a:r>
            <a:r>
              <a:rPr lang="zh-CN" altLang="en-US" dirty="0">
                <a:sym typeface="+mn-ea"/>
              </a:rPr>
              <a:t>餐饮产品成本核算的验算方法</a:t>
            </a:r>
            <a:endParaRPr lang="zh-CN" altLang="en-US" dirty="0">
              <a:sym typeface="+mn-ea"/>
            </a:endParaRPr>
          </a:p>
        </p:txBody>
      </p:sp>
      <p:sp>
        <p:nvSpPr>
          <p:cNvPr id="10243" name="内容占位符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637145" cy="4873625"/>
          </a:xfrm>
        </p:spPr>
        <p:txBody>
          <a:bodyPr vert="horz" wrap="square" anchor="t"/>
          <a:p>
            <a:pPr marL="0" indent="0">
              <a:buNone/>
            </a:pPr>
            <a:r>
              <a:rPr lang="en-US" altLang="zh-CN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4.3.2  餐饮产品成本的验算</a:t>
            </a:r>
            <a:endParaRPr lang="en-US" altLang="zh-CN" b="1" dirty="0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sym typeface="+mn-ea"/>
            </a:endParaRPr>
          </a:p>
          <a:p>
            <a:pPr marL="0" indent="0">
              <a:buNone/>
            </a:pPr>
            <a:r>
              <a:rPr dirty="0">
                <a:solidFill>
                  <a:schemeClr val="tx1"/>
                </a:solidFill>
                <a:effectLst/>
                <a:sym typeface="+mn-ea"/>
              </a:rPr>
              <a:t>（1）餐饮产品成本的计算公式</a:t>
            </a:r>
            <a:endParaRPr dirty="0">
              <a:solidFill>
                <a:schemeClr val="tx1"/>
              </a:solidFill>
              <a:effectLst/>
              <a:sym typeface="+mn-ea"/>
            </a:endParaRPr>
          </a:p>
          <a:p>
            <a:pPr marL="0" indent="0" algn="ctr">
              <a:buNone/>
            </a:pPr>
            <a:r>
              <a:rPr dirty="0">
                <a:solidFill>
                  <a:schemeClr val="tx1"/>
                </a:solidFill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产品成本金额=主料金额+调配料金额+燃料金额</a:t>
            </a:r>
            <a:endParaRPr dirty="0">
              <a:solidFill>
                <a:schemeClr val="tx1"/>
              </a:solidFill>
              <a:effectLst/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>
              <a:buNone/>
            </a:pPr>
            <a:r>
              <a:rPr dirty="0">
                <a:solidFill>
                  <a:schemeClr val="tx1"/>
                </a:solidFill>
                <a:effectLst/>
                <a:sym typeface="+mn-ea"/>
              </a:rPr>
              <a:t>（2）餐饮产品成本核算的验算公式</a:t>
            </a:r>
            <a:endParaRPr dirty="0">
              <a:solidFill>
                <a:schemeClr val="tx1"/>
              </a:solidFill>
              <a:effectLst/>
              <a:sym typeface="+mn-ea"/>
            </a:endParaRPr>
          </a:p>
          <a:p>
            <a:pPr marL="0" indent="0" algn="ctr">
              <a:buNone/>
            </a:pPr>
            <a:r>
              <a:rPr dirty="0">
                <a:solidFill>
                  <a:schemeClr val="tx1"/>
                </a:solidFill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主料金额=产品成本金额-调配料金额-燃料金额</a:t>
            </a:r>
            <a:endParaRPr dirty="0">
              <a:solidFill>
                <a:schemeClr val="tx1"/>
              </a:solidFill>
              <a:effectLst/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 algn="ctr">
              <a:buNone/>
            </a:pPr>
            <a:r>
              <a:rPr dirty="0">
                <a:solidFill>
                  <a:schemeClr val="tx1"/>
                </a:solidFill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调配料金额=产品成本金额-主料金额-燃料金额</a:t>
            </a:r>
            <a:endParaRPr dirty="0">
              <a:solidFill>
                <a:schemeClr val="tx1"/>
              </a:solidFill>
              <a:effectLst/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 algn="ctr">
              <a:buNone/>
            </a:pPr>
            <a:r>
              <a:rPr dirty="0">
                <a:solidFill>
                  <a:schemeClr val="tx1"/>
                </a:solidFill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燃料金额=产品成本金额-主料金额-调配料金额</a:t>
            </a:r>
            <a:endParaRPr dirty="0">
              <a:solidFill>
                <a:schemeClr val="tx1"/>
              </a:solidFill>
              <a:effectLst/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矩形 3"/>
          <p:cNvSpPr/>
          <p:nvPr/>
        </p:nvSpPr>
        <p:spPr>
          <a:xfrm>
            <a:off x="1735455" y="171450"/>
            <a:ext cx="1101090" cy="64008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>
            <a:spAutoFit/>
          </a:bodyPr>
          <a:p>
            <a:pPr algn="ctr"/>
            <a:r>
              <a:rPr lang="zh-CN" altLang="en-US" sz="3600" b="1">
                <a:ln w="10160">
                  <a:solidFill>
                    <a:schemeClr val="accent5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华文新魏" panose="02010800040101010101" charset="-122"/>
                <a:ea typeface="华文新魏" panose="02010800040101010101" charset="-122"/>
              </a:rPr>
              <a:t>例题</a:t>
            </a:r>
            <a:endParaRPr lang="zh-CN" altLang="en-US" sz="3600" b="1">
              <a:ln w="10160">
                <a:solidFill>
                  <a:schemeClr val="accent5"/>
                </a:solidFill>
                <a:prstDash val="solid"/>
              </a:ln>
              <a:solidFill>
                <a:srgbClr val="FFFFFF"/>
              </a:solidFill>
              <a:effectLst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华文新魏" panose="02010800040101010101" charset="-122"/>
              <a:ea typeface="华文新魏" panose="02010800040101010101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2019935" y="811530"/>
            <a:ext cx="6767195" cy="5699760"/>
          </a:xfrm>
          <a:prstGeom prst="rect">
            <a:avLst/>
          </a:prstGeom>
          <a:noFill/>
          <a:ln w="44450" cmpd="dbl">
            <a:solidFill>
              <a:schemeClr val="accent1">
                <a:lumMod val="40000"/>
                <a:lumOff val="60000"/>
                <a:alpha val="85000"/>
              </a:schemeClr>
            </a:solidFill>
            <a:prstDash val="sysDot"/>
          </a:ln>
        </p:spPr>
        <p:txBody>
          <a:bodyPr wrap="square" rtlCol="0">
            <a:spAutoFit/>
          </a:bodyPr>
          <a:p>
            <a:r>
              <a:rPr lang="zh-CN" altLang="en-US" b="1">
                <a:latin typeface="楷体" panose="02010609060101010101" charset="-122"/>
                <a:ea typeface="楷体" panose="02010609060101010101" charset="-122"/>
                <a:cs typeface="宋体" panose="02010600030101010101" pitchFamily="2" charset="-122"/>
              </a:rPr>
              <a:t>◎</a:t>
            </a:r>
            <a:r>
              <a:rPr sz="1400" b="1">
                <a:latin typeface="楷体" panose="02010609060101010101" charset="-122"/>
                <a:ea typeface="楷体" panose="02010609060101010101" charset="-122"/>
              </a:rPr>
              <a:t>制作某产品用去主料14元，调配料5元，燃料1元。求这个产品的成本是多少元？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解：产品成本金额=主料金额+调配料金额+燃料金额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                =14+5+1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                =20（元）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答：这个产品的成本是20元。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楷体" panose="02010609060101010101" charset="-122"/>
                <a:ea typeface="楷体" panose="02010609060101010101" charset="-122"/>
              </a:rPr>
              <a:t>验算1</a:t>
            </a:r>
            <a:endParaRPr sz="1400"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已知某产品的成本是20元，用去调配料5元，燃料1元。求这个产品的主料是多少元？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解：主料金额=产品成本金额-调配料金额-燃料金额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           =20-5-1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           =14（元）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答：这个产品的主料是14元，与例题主料金额相符。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楷体" panose="02010609060101010101" charset="-122"/>
                <a:ea typeface="楷体" panose="02010609060101010101" charset="-122"/>
              </a:rPr>
              <a:t>验算2</a:t>
            </a:r>
            <a:endParaRPr sz="1400"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已知某餐饮产品的成本是20元，用去主料14元，燃料1元。求这个产品的调配料是多少元？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解：调配料金额=产品成本金额-主料金额-燃料金额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             =20-14-1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             =5（元）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答：这个产品的调配料是5元，与例题调配料金额相符。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楷体" panose="02010609060101010101" charset="-122"/>
                <a:ea typeface="楷体" panose="02010609060101010101" charset="-122"/>
              </a:rPr>
              <a:t>验算3</a:t>
            </a:r>
            <a:endParaRPr sz="1400"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已知某餐饮产品的成本是20元，用去主料14元，调配料5元。求这个产品的燃料是多少元？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解：燃料金额=产品成本金额-主料金额-调配料金额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           =20-14-5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            =1（元）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sz="1400" b="1">
                <a:latin typeface="楷体" panose="02010609060101010101" charset="-122"/>
                <a:ea typeface="楷体" panose="02010609060101010101" charset="-122"/>
              </a:rPr>
              <a:t>  答：这个产品的燃料是1元，与例题燃料金额相符。</a:t>
            </a:r>
            <a:endParaRPr sz="1400" b="1">
              <a:latin typeface="楷体" panose="02010609060101010101" charset="-122"/>
              <a:ea typeface="楷体" panose="02010609060101010101" charset="-122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3000" b="0" i="0" u="none" strike="noStrike" kern="1200" cap="small" spc="0" normalizeH="0" baseline="0" noProof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</a:t>
            </a:r>
            <a:r>
              <a:rPr kumimoji="0" lang="en-US" altLang="zh-CN" sz="3000" b="0" i="0" u="none" strike="noStrike" kern="1200" cap="small" spc="0" normalizeH="0" baseline="0" noProof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4</a:t>
            </a:r>
            <a:r>
              <a:rPr kumimoji="0" lang="zh-CN" altLang="en-US" sz="3000" b="0" i="0" u="none" strike="noStrike" kern="1200" cap="small" spc="0" normalizeH="0" baseline="0" noProof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章  </a:t>
            </a:r>
            <a:r>
              <a:rPr lang="zh-CN" altLang="en-US" noProof="0">
                <a:ln>
                  <a:noFill/>
                </a:ln>
                <a:effectLst/>
                <a:uLnTx/>
                <a:uFillTx/>
                <a:sym typeface="+mn-ea"/>
              </a:rPr>
              <a:t>餐饮产品成本核算</a:t>
            </a:r>
            <a:endParaRPr kumimoji="0" lang="zh-CN" altLang="en-US" sz="3000" b="0" i="0" u="none" strike="noStrike" kern="1200" cap="small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9219" name="内容占位符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589780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anchor="t"/>
          <a:p>
            <a:pPr marL="0" indent="0" algn="ctr">
              <a:buNone/>
            </a:pPr>
            <a:endParaRPr lang="zh-CN" altLang="en-US" kern="1200" dirty="0">
              <a:latin typeface="微软雅黑" panose="020B0503020204020204" charset="-122"/>
              <a:ea typeface="微软雅黑" panose="020B0503020204020204" charset="-122"/>
            </a:endParaRPr>
          </a:p>
          <a:p>
            <a:pPr marL="0" indent="0" algn="ctr">
              <a:buNone/>
            </a:pPr>
            <a:r>
              <a:rPr lang="zh-CN" altLang="en-US" kern="1200" dirty="0">
                <a:latin typeface="微软雅黑" panose="020B0503020204020204" charset="-122"/>
                <a:ea typeface="微软雅黑" panose="020B0503020204020204" charset="-122"/>
              </a:rPr>
              <a:t>本章小结</a:t>
            </a:r>
            <a:endParaRPr lang="zh-CN" altLang="en-US" kern="1200" dirty="0">
              <a:latin typeface="微软雅黑" panose="020B0503020204020204" charset="-122"/>
              <a:ea typeface="微软雅黑" panose="020B0503020204020204" charset="-122"/>
            </a:endParaRPr>
          </a:p>
          <a:p>
            <a:pPr marL="720090" indent="-457200" fontAlgn="auto">
              <a:lnSpc>
                <a:spcPct val="150000"/>
              </a:lnSpc>
              <a:buClr>
                <a:schemeClr val="accent1"/>
              </a:buClr>
              <a:buFont typeface="Wingdings" panose="05000000000000000000" charset="0"/>
              <a:buChar char="ü"/>
            </a:pPr>
            <a:r>
              <a:rPr lang="en-US" altLang="zh-CN" kern="1200" dirty="0"/>
              <a:t>先总后分成本核算法和先分后总成本核算法</a:t>
            </a:r>
            <a:endParaRPr lang="en-US" altLang="zh-CN" kern="1200" dirty="0"/>
          </a:p>
          <a:p>
            <a:pPr marL="720090" indent="-457200" fontAlgn="auto">
              <a:lnSpc>
                <a:spcPct val="150000"/>
              </a:lnSpc>
              <a:buClr>
                <a:schemeClr val="accent1"/>
              </a:buClr>
              <a:buFont typeface="Wingdings" panose="05000000000000000000" charset="0"/>
              <a:buChar char="ü"/>
            </a:pPr>
            <a:r>
              <a:rPr lang="en-US" altLang="zh-CN" kern="1200" dirty="0"/>
              <a:t>主食、点心、菜肴的成本核算方法以及验算方法</a:t>
            </a:r>
            <a:endParaRPr lang="en-US" altLang="zh-CN" kern="1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3000" b="0" i="0" u="none" strike="noStrike" kern="1200" cap="small" spc="0" normalizeH="0" baseline="0" noProof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第</a:t>
            </a:r>
            <a:r>
              <a:rPr kumimoji="0" lang="en-US" altLang="zh-CN" sz="3000" b="0" i="0" u="none" strike="noStrike" kern="1200" cap="small" spc="0" normalizeH="0" baseline="0" noProof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4</a:t>
            </a:r>
            <a:r>
              <a:rPr kumimoji="0" lang="zh-CN" altLang="en-US" sz="3000" b="0" i="0" u="none" strike="noStrike" kern="1200" cap="small" spc="0" normalizeH="0" baseline="0" noProof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章  餐饮产品成本核算</a:t>
            </a:r>
            <a:endParaRPr kumimoji="0" lang="zh-CN" altLang="en-US" sz="3000" b="0" i="0" u="none" strike="noStrike" kern="1200" cap="small" spc="0" normalizeH="0" baseline="0" noProof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9219" name="内容占位符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3522980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anchor="t"/>
          <a:p>
            <a:pPr marL="0" indent="0" algn="ctr">
              <a:buNone/>
            </a:pPr>
            <a:endParaRPr lang="zh-CN" altLang="en-US" kern="1200" dirty="0">
              <a:latin typeface="微软雅黑" panose="020B0503020204020204" charset="-122"/>
              <a:ea typeface="微软雅黑" panose="020B0503020204020204" charset="-122"/>
            </a:endParaRPr>
          </a:p>
          <a:p>
            <a:pPr marL="0" indent="0" algn="ctr">
              <a:buNone/>
            </a:pPr>
            <a:r>
              <a:rPr lang="zh-CN" altLang="en-US" kern="1200" dirty="0">
                <a:latin typeface="微软雅黑" panose="020B0503020204020204" charset="-122"/>
                <a:ea typeface="微软雅黑" panose="020B0503020204020204" charset="-122"/>
              </a:rPr>
              <a:t>学习目标</a:t>
            </a:r>
            <a:endParaRPr lang="zh-CN" altLang="en-US" kern="1200" dirty="0">
              <a:latin typeface="微软雅黑" panose="020B0503020204020204" charset="-122"/>
              <a:ea typeface="微软雅黑" panose="020B0503020204020204" charset="-122"/>
            </a:endParaRPr>
          </a:p>
          <a:p>
            <a:pPr marL="1080135" indent="-457200" fontAlgn="auto">
              <a:lnSpc>
                <a:spcPct val="150000"/>
              </a:lnSpc>
              <a:buClr>
                <a:schemeClr val="accent1"/>
              </a:buClr>
              <a:buFont typeface="Wingdings" panose="05000000000000000000" charset="0"/>
              <a:buChar char="ü"/>
            </a:pPr>
            <a:r>
              <a:rPr lang="en-US" altLang="zh-CN" kern="1200" dirty="0"/>
              <a:t>了解餐饮产品成本核算的意义</a:t>
            </a:r>
            <a:endParaRPr lang="en-US" altLang="zh-CN" kern="1200" dirty="0"/>
          </a:p>
          <a:p>
            <a:pPr marL="1080135" indent="-457200" fontAlgn="auto">
              <a:lnSpc>
                <a:spcPct val="150000"/>
              </a:lnSpc>
              <a:buClr>
                <a:schemeClr val="accent1"/>
              </a:buClr>
              <a:buFont typeface="Wingdings" panose="05000000000000000000" charset="0"/>
              <a:buChar char="ü"/>
            </a:pPr>
            <a:r>
              <a:rPr lang="en-US" altLang="zh-CN" kern="1200" dirty="0"/>
              <a:t>掌握餐饮产品成本核算的方法</a:t>
            </a:r>
            <a:endParaRPr lang="en-US" altLang="zh-CN" kern="1200" dirty="0"/>
          </a:p>
          <a:p>
            <a:pPr marL="1080135" indent="-457200" fontAlgn="auto">
              <a:lnSpc>
                <a:spcPct val="150000"/>
              </a:lnSpc>
              <a:buClr>
                <a:schemeClr val="accent1"/>
              </a:buClr>
              <a:buFont typeface="Wingdings" panose="05000000000000000000" charset="0"/>
              <a:buChar char="ü"/>
            </a:pPr>
            <a:r>
              <a:rPr lang="en-US" altLang="zh-CN" kern="1200" dirty="0"/>
              <a:t>熟练应用餐饮产品成本核算方法</a:t>
            </a:r>
            <a:endParaRPr lang="en-US" altLang="zh-CN" kern="12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 altLang="zh-CN" dirty="0">
                <a:sym typeface="+mn-ea"/>
              </a:rPr>
              <a:t>4.1  </a:t>
            </a:r>
            <a:r>
              <a:rPr lang="zh-CN" altLang="en-US" dirty="0">
                <a:sym typeface="+mn-ea"/>
              </a:rPr>
              <a:t>餐饮产品成本核算概述</a:t>
            </a:r>
            <a:endParaRPr lang="zh-CN" altLang="en-US" dirty="0">
              <a:sym typeface="+mn-ea"/>
            </a:endParaRPr>
          </a:p>
        </p:txBody>
      </p:sp>
      <p:sp>
        <p:nvSpPr>
          <p:cNvPr id="10243" name="内容占位符 2"/>
          <p:cNvSpPr>
            <a:spLocks noGrp="1"/>
          </p:cNvSpPr>
          <p:nvPr>
            <p:ph sz="quarter" idx="1"/>
          </p:nvPr>
        </p:nvSpPr>
        <p:spPr/>
        <p:txBody>
          <a:bodyPr vert="horz" wrap="square" anchor="t"/>
          <a:p>
            <a:pPr marL="0" indent="0">
              <a:buNone/>
            </a:pPr>
            <a:endParaRPr lang="en-US" altLang="zh-CN" b="1" kern="1200" dirty="0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  <a:p>
            <a:pPr marL="0" indent="0">
              <a:buNone/>
            </a:pPr>
            <a:r>
              <a:rPr lang="en-US" altLang="zh-CN" b="1" kern="1200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</a:rPr>
              <a:t>4.1.1  </a:t>
            </a:r>
            <a:r>
              <a:rPr lang="zh-CN" altLang="en-US" b="1" kern="1200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</a:rPr>
              <a:t>餐饮产品成本核算的意义</a:t>
            </a:r>
            <a:endParaRPr lang="zh-CN" altLang="en-US" b="1" kern="1200" dirty="0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  <a:p>
            <a:pPr marL="0" indent="0">
              <a:buNone/>
            </a:pPr>
            <a:r>
              <a:rPr lang="zh-CN" altLang="en-US" kern="1200" dirty="0"/>
              <a:t>       餐饮产品成本核算是餐饮业成本核算的主要内容，是制定餐饮产品价格的基础。</a:t>
            </a:r>
            <a:endParaRPr lang="zh-CN" altLang="en-US" kern="1200" dirty="0"/>
          </a:p>
          <a:p>
            <a:pPr marL="0" indent="0">
              <a:buNone/>
            </a:pPr>
            <a:r>
              <a:rPr lang="zh-CN" altLang="en-US" kern="1200" dirty="0"/>
              <a:t>       产品的成本核算精确了，之后产品的销售价格才能定得精确、合理，从而做到既能为店方赢得合理利润，又能照顾顾客利益，还能照章纳税。</a:t>
            </a:r>
            <a:endParaRPr lang="zh-CN" altLang="en-US" kern="1200" dirty="0"/>
          </a:p>
          <a:p>
            <a:pPr marL="0" indent="0">
              <a:buNone/>
            </a:pPr>
            <a:r>
              <a:rPr lang="zh-CN" altLang="en-US" kern="1200" dirty="0"/>
              <a:t>       因此，精确核算餐饮产品成本有着十分重要的现实意义。</a:t>
            </a:r>
            <a:endParaRPr lang="zh-CN" altLang="en-US" kern="12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 altLang="zh-CN" dirty="0">
                <a:sym typeface="+mn-ea"/>
              </a:rPr>
              <a:t>4.1  </a:t>
            </a:r>
            <a:r>
              <a:rPr lang="zh-CN" altLang="en-US" dirty="0">
                <a:sym typeface="+mn-ea"/>
              </a:rPr>
              <a:t>餐饮产品成本核算概述</a:t>
            </a:r>
            <a:endParaRPr kumimoji="0" lang="zh-CN" altLang="en-US" sz="3000" b="0" i="0" u="none" strike="noStrike" kern="1200" cap="small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0243" name="内容占位符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898130" cy="4873625"/>
          </a:xfrm>
        </p:spPr>
        <p:txBody>
          <a:bodyPr vert="horz" wrap="square" anchor="t"/>
          <a:p>
            <a:pPr marL="0" indent="0">
              <a:buNone/>
            </a:pPr>
            <a:r>
              <a:rPr lang="en-US" altLang="zh-CN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4.1.2  </a:t>
            </a:r>
            <a:r>
              <a:rPr lang="zh-CN" altLang="en-US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餐饮产品成本核算的方法</a:t>
            </a:r>
            <a:endParaRPr lang="zh-CN" altLang="en-US" b="1" dirty="0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sym typeface="+mn-ea"/>
              </a:rPr>
              <a:t>（1）“先总后分”成本核算法</a:t>
            </a:r>
            <a:endParaRPr lang="zh-CN" altLang="en-US" dirty="0"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sym typeface="+mn-ea"/>
              </a:rPr>
              <a:t>  </a:t>
            </a:r>
            <a:r>
              <a:rPr lang="zh-CN" altLang="en-US" sz="2200" dirty="0">
                <a:sym typeface="+mn-ea"/>
              </a:rPr>
              <a:t> ①</a:t>
            </a:r>
            <a:r>
              <a:rPr lang="en-US" altLang="zh-CN" sz="2200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“</a:t>
            </a:r>
            <a:r>
              <a:rPr lang="zh-CN" altLang="en-US" sz="2200" dirty="0">
                <a:sym typeface="+mn-ea"/>
              </a:rPr>
              <a:t>先总后分”成本核算法的</a:t>
            </a:r>
            <a:r>
              <a:rPr lang="zh-CN" altLang="en-US" sz="2200" dirty="0">
                <a:sym typeface="+mn-ea"/>
              </a:rPr>
              <a:t>定义</a:t>
            </a:r>
            <a:endParaRPr lang="zh-CN" altLang="en-US" sz="2200" dirty="0">
              <a:sym typeface="+mn-ea"/>
            </a:endParaRPr>
          </a:p>
          <a:p>
            <a:pPr marL="0" indent="0">
              <a:buNone/>
            </a:pPr>
            <a:r>
              <a:rPr lang="zh-CN" altLang="en-US" sz="2200" dirty="0">
                <a:sym typeface="+mn-ea"/>
              </a:rPr>
              <a:t>       先计算出每批餐饮产品的总成本，然后再计算出单件餐饮产品的成本，即每批餐饮产品的平均成本。</a:t>
            </a:r>
            <a:endParaRPr lang="zh-CN" altLang="en-US" sz="2200" dirty="0">
              <a:sym typeface="+mn-ea"/>
            </a:endParaRPr>
          </a:p>
          <a:p>
            <a:pPr marL="0" indent="0">
              <a:buNone/>
            </a:pPr>
            <a:r>
              <a:rPr lang="zh-CN" altLang="en-US" sz="2200" dirty="0">
                <a:sym typeface="+mn-ea"/>
              </a:rPr>
              <a:t>   ②</a:t>
            </a:r>
            <a:r>
              <a:rPr lang="en-US" altLang="zh-CN" sz="2200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“</a:t>
            </a:r>
            <a:r>
              <a:rPr lang="zh-CN" altLang="en-US" sz="2200" dirty="0">
                <a:sym typeface="+mn-ea"/>
              </a:rPr>
              <a:t>先总后分”成本核算法的</a:t>
            </a:r>
            <a:r>
              <a:rPr lang="zh-CN" altLang="en-US" sz="2200" dirty="0">
                <a:sym typeface="+mn-ea"/>
              </a:rPr>
              <a:t>使用范围</a:t>
            </a:r>
            <a:endParaRPr lang="zh-CN" altLang="en-US" sz="2200" dirty="0">
              <a:sym typeface="+mn-ea"/>
            </a:endParaRPr>
          </a:p>
          <a:p>
            <a:pPr marL="0" indent="0">
              <a:buNone/>
            </a:pPr>
            <a:r>
              <a:rPr lang="zh-CN" altLang="en-US" sz="2200" dirty="0">
                <a:sym typeface="+mn-ea"/>
              </a:rPr>
              <a:t>     适用于计算批量生产而后分散销售的餐饮产品。</a:t>
            </a:r>
            <a:endParaRPr lang="zh-CN" altLang="en-US" sz="2200" dirty="0">
              <a:sym typeface="+mn-ea"/>
            </a:endParaRPr>
          </a:p>
          <a:p>
            <a:pPr marL="0" indent="0">
              <a:buNone/>
            </a:pPr>
            <a:r>
              <a:rPr lang="zh-CN" altLang="en-US" sz="2200" dirty="0">
                <a:sym typeface="+mn-ea"/>
              </a:rPr>
              <a:t>   ③“先总后分”成本核算法的计算公式</a:t>
            </a:r>
            <a:endParaRPr lang="zh-CN" altLang="en-US" sz="2200" dirty="0">
              <a:sym typeface="+mn-ea"/>
            </a:endParaRPr>
          </a:p>
          <a:p>
            <a:pPr marL="0" indent="0" algn="l">
              <a:buNone/>
            </a:pPr>
            <a:r>
              <a:rPr lang="zh-CN" altLang="en-US" sz="2000" dirty="0">
                <a:latin typeface="黑体" panose="02010609060101010101" charset="-122"/>
                <a:ea typeface="黑体" panose="02010609060101010101" charset="-122"/>
                <a:sym typeface="+mn-ea"/>
              </a:rPr>
              <a:t>       本批产品总成本</a:t>
            </a:r>
            <a:endParaRPr lang="zh-CN" altLang="en-US" sz="2000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 algn="l">
              <a:buNone/>
            </a:pPr>
            <a:r>
              <a:rPr lang="zh-CN" altLang="en-US" sz="2000" dirty="0">
                <a:latin typeface="黑体" panose="02010609060101010101" charset="-122"/>
                <a:ea typeface="黑体" panose="02010609060101010101" charset="-122"/>
                <a:sym typeface="+mn-ea"/>
              </a:rPr>
              <a:t>          产品数量</a:t>
            </a:r>
            <a:endParaRPr lang="zh-CN" altLang="en-US" sz="2000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 algn="ctr">
              <a:buNone/>
            </a:pPr>
            <a:r>
              <a:rPr lang="zh-CN" altLang="en-US" sz="2000" dirty="0">
                <a:latin typeface="黑体" panose="02010609060101010101" charset="-122"/>
                <a:ea typeface="黑体" panose="02010609060101010101" charset="-122"/>
                <a:sym typeface="+mn-ea"/>
              </a:rPr>
              <a:t>      本批产品主料成本+配料成本+调料成本+燃料成本-下脚料作价</a:t>
            </a:r>
            <a:endParaRPr lang="zh-CN" altLang="en-US" sz="2000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 algn="ctr">
              <a:buNone/>
            </a:pPr>
            <a:r>
              <a:rPr lang="zh-CN" altLang="en-US" sz="2000" dirty="0">
                <a:latin typeface="黑体" panose="02010609060101010101" charset="-122"/>
                <a:ea typeface="黑体" panose="02010609060101010101" charset="-122"/>
                <a:sym typeface="+mn-ea"/>
              </a:rPr>
              <a:t>  产品数量                    </a:t>
            </a:r>
            <a:endParaRPr lang="zh-CN" altLang="en-US" sz="2000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cxnSp>
        <p:nvCxnSpPr>
          <p:cNvPr id="4" name="直接连接符 3"/>
          <p:cNvCxnSpPr/>
          <p:nvPr/>
        </p:nvCxnSpPr>
        <p:spPr>
          <a:xfrm>
            <a:off x="1484630" y="5297805"/>
            <a:ext cx="1800000" cy="72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" name="文本框 4"/>
          <p:cNvSpPr txBox="1"/>
          <p:nvPr/>
        </p:nvSpPr>
        <p:spPr>
          <a:xfrm>
            <a:off x="457200" y="4951095"/>
            <a:ext cx="1096645" cy="70104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2000" dirty="0">
                <a:latin typeface="黑体" panose="02010609060101010101" charset="-122"/>
                <a:ea typeface="黑体" panose="02010609060101010101" charset="-122"/>
                <a:sym typeface="+mn-ea"/>
              </a:rPr>
              <a:t>单件产品成本</a:t>
            </a:r>
            <a:endParaRPr lang="zh-CN" altLang="en-US" sz="2000"/>
          </a:p>
        </p:txBody>
      </p:sp>
      <p:cxnSp>
        <p:nvCxnSpPr>
          <p:cNvPr id="6" name="直接连接符 5"/>
          <p:cNvCxnSpPr/>
          <p:nvPr/>
        </p:nvCxnSpPr>
        <p:spPr>
          <a:xfrm>
            <a:off x="1341120" y="6033135"/>
            <a:ext cx="6840000" cy="72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8" name="文本框 7"/>
          <p:cNvSpPr txBox="1"/>
          <p:nvPr/>
        </p:nvSpPr>
        <p:spPr>
          <a:xfrm flipV="1">
            <a:off x="1257935" y="5118100"/>
            <a:ext cx="298450" cy="36576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b="1">
                <a:latin typeface="楷体" panose="02010609060101010101" charset="-122"/>
                <a:ea typeface="楷体" panose="02010609060101010101" charset="-122"/>
                <a:cs typeface="宋体" panose="02010600030101010101" pitchFamily="2" charset="-122"/>
              </a:rPr>
              <a:t>=</a:t>
            </a:r>
            <a:endParaRPr lang="en-US" altLang="zh-CN" b="1">
              <a:latin typeface="楷体" panose="02010609060101010101" charset="-122"/>
              <a:ea typeface="楷体" panose="02010609060101010101" charset="-122"/>
              <a:cs typeface="宋体" panose="02010600030101010101" pitchFamily="2" charset="-122"/>
            </a:endParaRPr>
          </a:p>
        </p:txBody>
      </p:sp>
      <p:sp>
        <p:nvSpPr>
          <p:cNvPr id="9" name="文本框 8"/>
          <p:cNvSpPr txBox="1"/>
          <p:nvPr/>
        </p:nvSpPr>
        <p:spPr>
          <a:xfrm flipV="1">
            <a:off x="1042670" y="5854065"/>
            <a:ext cx="298450" cy="36576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b="1">
                <a:latin typeface="楷体" panose="02010609060101010101" charset="-122"/>
                <a:ea typeface="楷体" panose="02010609060101010101" charset="-122"/>
                <a:cs typeface="宋体" panose="02010600030101010101" pitchFamily="2" charset="-122"/>
              </a:rPr>
              <a:t>=</a:t>
            </a:r>
            <a:endParaRPr lang="en-US" altLang="zh-CN" b="1">
              <a:latin typeface="楷体" panose="02010609060101010101" charset="-122"/>
              <a:ea typeface="楷体" panose="02010609060101010101" charset="-122"/>
              <a:cs typeface="宋体" panose="02010600030101010101" pitchFamily="2" charset="-122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矩形 3"/>
          <p:cNvSpPr/>
          <p:nvPr/>
        </p:nvSpPr>
        <p:spPr>
          <a:xfrm>
            <a:off x="1735455" y="530225"/>
            <a:ext cx="1101090" cy="64008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>
            <a:spAutoFit/>
          </a:bodyPr>
          <a:p>
            <a:pPr algn="ctr"/>
            <a:r>
              <a:rPr lang="zh-CN" altLang="en-US" sz="3600" b="1">
                <a:ln w="10160">
                  <a:solidFill>
                    <a:schemeClr val="accent5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华文新魏" panose="02010800040101010101" charset="-122"/>
                <a:ea typeface="华文新魏" panose="02010800040101010101" charset="-122"/>
              </a:rPr>
              <a:t>例题</a:t>
            </a:r>
            <a:endParaRPr lang="zh-CN" altLang="en-US" sz="3600" b="1">
              <a:ln w="10160">
                <a:solidFill>
                  <a:schemeClr val="accent5"/>
                </a:solidFill>
                <a:prstDash val="solid"/>
              </a:ln>
              <a:solidFill>
                <a:srgbClr val="FFFFFF"/>
              </a:solidFill>
              <a:effectLst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华文新魏" panose="02010800040101010101" charset="-122"/>
              <a:ea typeface="华文新魏" panose="02010800040101010101" charset="-122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2376170" y="4763770"/>
            <a:ext cx="2437765" cy="36576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b="1">
                <a:latin typeface="楷体" panose="02010609060101010101" charset="-122"/>
                <a:ea typeface="楷体" panose="02010609060101010101" charset="-122"/>
                <a:sym typeface="+mn-ea"/>
              </a:rPr>
              <a:t>蚝油凤爪</a:t>
            </a:r>
            <a:r>
              <a:rPr b="1">
                <a:latin typeface="楷体" panose="02010609060101010101" charset="-122"/>
                <a:ea typeface="楷体" panose="02010609060101010101" charset="-122"/>
                <a:sym typeface="+mn-ea"/>
              </a:rPr>
              <a:t>成本=</a:t>
            </a:r>
            <a:endParaRPr lang="zh-CN" altLang="en-US" b="1">
              <a:latin typeface="楷体" panose="02010609060101010101" charset="-122"/>
              <a:ea typeface="楷体" panose="02010609060101010101" charset="-122"/>
              <a:cs typeface="宋体" panose="02010600030101010101" pitchFamily="2" charset="-122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2376170" y="5306695"/>
            <a:ext cx="1712595" cy="36576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r"/>
            <a:r>
              <a:rPr b="1">
                <a:latin typeface="楷体" panose="02010609060101010101" charset="-122"/>
                <a:ea typeface="楷体" panose="02010609060101010101" charset="-122"/>
                <a:sym typeface="+mn-ea"/>
              </a:rPr>
              <a:t>=</a:t>
            </a:r>
            <a:endParaRPr lang="zh-CN" altLang="en-US" b="1">
              <a:latin typeface="楷体" panose="02010609060101010101" charset="-122"/>
              <a:ea typeface="楷体" panose="02010609060101010101" charset="-122"/>
              <a:cs typeface="宋体" panose="02010600030101010101" pitchFamily="2" charset="-122"/>
            </a:endParaRPr>
          </a:p>
        </p:txBody>
      </p:sp>
      <p:cxnSp>
        <p:nvCxnSpPr>
          <p:cNvPr id="3" name="直接连接符 2"/>
          <p:cNvCxnSpPr/>
          <p:nvPr/>
        </p:nvCxnSpPr>
        <p:spPr>
          <a:xfrm flipV="1">
            <a:off x="4008120" y="5488940"/>
            <a:ext cx="1440000" cy="190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文本框 1"/>
          <p:cNvSpPr txBox="1"/>
          <p:nvPr/>
        </p:nvSpPr>
        <p:spPr>
          <a:xfrm>
            <a:off x="1964055" y="1345565"/>
            <a:ext cx="6767195" cy="5029200"/>
          </a:xfrm>
          <a:prstGeom prst="rect">
            <a:avLst/>
          </a:prstGeom>
          <a:noFill/>
          <a:ln w="44450" cmpd="dbl">
            <a:solidFill>
              <a:schemeClr val="accent1">
                <a:lumMod val="40000"/>
                <a:lumOff val="60000"/>
                <a:alpha val="85000"/>
              </a:schemeClr>
            </a:solidFill>
            <a:prstDash val="sysDot"/>
          </a:ln>
        </p:spPr>
        <p:txBody>
          <a:bodyPr wrap="square" rtlCol="0">
            <a:spAutoFit/>
          </a:bodyPr>
          <a:p>
            <a:r>
              <a:rPr lang="zh-CN" altLang="en-US" b="1">
                <a:latin typeface="楷体" panose="02010609060101010101" charset="-122"/>
                <a:ea typeface="楷体" panose="02010609060101010101" charset="-122"/>
                <a:cs typeface="宋体" panose="02010600030101010101" pitchFamily="2" charset="-122"/>
              </a:rPr>
              <a:t>◎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厨房制作菜点蚝油凤爪30碟，用去凤爪5千克，20元/千克；配料2元；调料8元；燃料6元。求每碟蚝油凤爪成本是多少元？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解：列示蚝油凤爪原材料配量定额成本。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</a:t>
            </a:r>
            <a:r>
              <a:rPr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楷体" panose="02010609060101010101" charset="-122"/>
                <a:ea typeface="楷体" panose="02010609060101010101" charset="-122"/>
              </a:rPr>
              <a:t> 菜肴名称：蚝油凤爪（30碟）</a:t>
            </a:r>
            <a:endParaRPr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蚝油凤爪总成本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 </a:t>
            </a:r>
            <a:r>
              <a:rPr b="1">
                <a:latin typeface="楷体" panose="02010609060101010101" charset="-122"/>
                <a:ea typeface="楷体" panose="02010609060101010101" charset="-122"/>
                <a:sym typeface="+mn-ea"/>
              </a:rPr>
              <a:t>蚝油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凤爪数量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20×5+2+8+6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      30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       ≈3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87（元/碟）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答：每碟蚝油凤爪成本是3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87元。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</p:txBody>
      </p:sp>
      <p:cxnSp>
        <p:nvCxnSpPr>
          <p:cNvPr id="7" name="直接连接符 6"/>
          <p:cNvCxnSpPr/>
          <p:nvPr/>
        </p:nvCxnSpPr>
        <p:spPr>
          <a:xfrm flipV="1">
            <a:off x="4008120" y="4946015"/>
            <a:ext cx="2088000" cy="190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8" name="表格 7"/>
          <p:cNvGraphicFramePr/>
          <p:nvPr/>
        </p:nvGraphicFramePr>
        <p:xfrm>
          <a:off x="2512060" y="2548255"/>
          <a:ext cx="5671820" cy="1905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34110"/>
                <a:gridCol w="1134745"/>
                <a:gridCol w="1134110"/>
                <a:gridCol w="1134745"/>
                <a:gridCol w="1134110"/>
              </a:tblGrid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项目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计量单位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定量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单价（元</a:t>
                      </a:r>
                      <a:r>
                        <a:rPr lang="zh-CN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）</a:t>
                      </a:r>
                      <a:endParaRPr lang="zh-CN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成本（元</a:t>
                      </a:r>
                      <a:r>
                        <a:rPr lang="zh-CN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）</a:t>
                      </a:r>
                      <a:endParaRPr lang="zh-CN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</a:tr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凤爪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千克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/>
                        <a:t>5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/>
                        <a:t>20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/>
                        <a:t>100</a:t>
                      </a:r>
                      <a:endParaRPr lang="en-US" altLang="zh-CN"/>
                    </a:p>
                  </a:txBody>
                  <a:tcPr/>
                </a:tc>
              </a:tr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配料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/>
                        <a:t>2</a:t>
                      </a:r>
                      <a:endParaRPr lang="en-US" altLang="zh-CN"/>
                    </a:p>
                  </a:txBody>
                  <a:tcPr/>
                </a:tc>
              </a:tr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调料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/>
                        <a:t>8</a:t>
                      </a:r>
                      <a:endParaRPr lang="en-US" altLang="zh-CN"/>
                    </a:p>
                  </a:txBody>
                  <a:tcPr/>
                </a:tc>
              </a:tr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燃料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/>
                        <a:t>6</a:t>
                      </a:r>
                      <a:endParaRPr lang="en-US" altLang="zh-CN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 altLang="zh-CN" dirty="0">
                <a:sym typeface="+mn-ea"/>
              </a:rPr>
              <a:t>4.1  </a:t>
            </a:r>
            <a:r>
              <a:rPr lang="zh-CN" altLang="en-US" dirty="0">
                <a:sym typeface="+mn-ea"/>
              </a:rPr>
              <a:t>餐饮产品成本核算概述</a:t>
            </a:r>
            <a:endParaRPr kumimoji="0" lang="zh-CN" altLang="en-US" sz="3000" b="0" i="0" u="none" strike="noStrike" kern="1200" cap="small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0243" name="内容占位符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898130" cy="4873625"/>
          </a:xfrm>
        </p:spPr>
        <p:txBody>
          <a:bodyPr vert="horz" wrap="square" anchor="t"/>
          <a:p>
            <a:pPr marL="0" indent="0">
              <a:buNone/>
            </a:pPr>
            <a:r>
              <a:rPr lang="en-US" altLang="zh-CN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4.1.2  </a:t>
            </a:r>
            <a:r>
              <a:rPr lang="zh-CN" altLang="en-US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餐饮产品成本核算的方法</a:t>
            </a:r>
            <a:endParaRPr lang="zh-CN" altLang="en-US" b="1" dirty="0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sym typeface="+mn-ea"/>
              </a:rPr>
              <a:t>（</a:t>
            </a:r>
            <a:r>
              <a:rPr lang="en-US" altLang="zh-CN" dirty="0">
                <a:sym typeface="+mn-ea"/>
              </a:rPr>
              <a:t>2</a:t>
            </a:r>
            <a:r>
              <a:rPr lang="zh-CN" altLang="en-US" dirty="0">
                <a:sym typeface="+mn-ea"/>
              </a:rPr>
              <a:t>） “先分后总”成本核算法</a:t>
            </a:r>
            <a:endParaRPr lang="zh-CN" altLang="en-US" dirty="0"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sym typeface="+mn-ea"/>
              </a:rPr>
              <a:t>  </a:t>
            </a:r>
            <a:r>
              <a:rPr lang="zh-CN" altLang="en-US" sz="2200" dirty="0">
                <a:sym typeface="+mn-ea"/>
              </a:rPr>
              <a:t> ①</a:t>
            </a:r>
            <a:r>
              <a:rPr lang="en-US" altLang="zh-CN" sz="2200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“</a:t>
            </a:r>
            <a:r>
              <a:rPr lang="zh-CN" altLang="en-US" sz="2200" dirty="0">
                <a:sym typeface="+mn-ea"/>
              </a:rPr>
              <a:t>先分后总”成本核算法的定义</a:t>
            </a:r>
            <a:endParaRPr lang="zh-CN" altLang="en-US" sz="2200" dirty="0">
              <a:sym typeface="+mn-ea"/>
            </a:endParaRPr>
          </a:p>
          <a:p>
            <a:pPr marL="0" indent="0">
              <a:buNone/>
            </a:pPr>
            <a:r>
              <a:rPr lang="zh-CN" altLang="en-US" sz="2200" dirty="0">
                <a:sym typeface="+mn-ea"/>
              </a:rPr>
              <a:t>       先计算出单件餐饮产品成本，而后逐一相加求出总成本。</a:t>
            </a:r>
            <a:endParaRPr lang="zh-CN" altLang="en-US" sz="2200" dirty="0">
              <a:sym typeface="+mn-ea"/>
            </a:endParaRPr>
          </a:p>
          <a:p>
            <a:pPr marL="0" indent="0">
              <a:buNone/>
            </a:pPr>
            <a:r>
              <a:rPr lang="zh-CN" altLang="en-US" sz="2200" dirty="0">
                <a:sym typeface="+mn-ea"/>
              </a:rPr>
              <a:t>   ②</a:t>
            </a:r>
            <a:r>
              <a:rPr lang="en-US" altLang="zh-CN" sz="2200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“</a:t>
            </a:r>
            <a:r>
              <a:rPr lang="zh-CN" altLang="en-US" sz="2200" dirty="0">
                <a:sym typeface="+mn-ea"/>
              </a:rPr>
              <a:t>先分后总”成本核算法的使用范围</a:t>
            </a:r>
            <a:endParaRPr lang="zh-CN" altLang="en-US" sz="2200" dirty="0">
              <a:sym typeface="+mn-ea"/>
            </a:endParaRPr>
          </a:p>
          <a:p>
            <a:pPr marL="0" indent="0">
              <a:buNone/>
            </a:pPr>
            <a:r>
              <a:rPr lang="zh-CN" altLang="en-US" sz="2200" dirty="0">
                <a:sym typeface="+mn-ea"/>
              </a:rPr>
              <a:t>     适用于单件餐饮产品。</a:t>
            </a:r>
            <a:endParaRPr lang="zh-CN" altLang="en-US" sz="2200" dirty="0">
              <a:sym typeface="+mn-ea"/>
            </a:endParaRPr>
          </a:p>
          <a:p>
            <a:pPr marL="0" indent="0">
              <a:buNone/>
            </a:pPr>
            <a:r>
              <a:rPr lang="zh-CN" altLang="en-US" sz="2200" dirty="0">
                <a:sym typeface="+mn-ea"/>
              </a:rPr>
              <a:t>   ③“先总后分”成本核算法的计算公式</a:t>
            </a:r>
            <a:endParaRPr lang="zh-CN" altLang="en-US" sz="2200" dirty="0">
              <a:sym typeface="+mn-ea"/>
            </a:endParaRPr>
          </a:p>
          <a:p>
            <a:pPr marL="0" indent="0" algn="ctr">
              <a:buNone/>
            </a:pPr>
            <a:r>
              <a:rPr lang="zh-CN" altLang="en-US" sz="2200" dirty="0">
                <a:latin typeface="黑体" panose="02010609060101010101" charset="-122"/>
                <a:ea typeface="黑体" panose="02010609060101010101" charset="-122"/>
                <a:sym typeface="+mn-ea"/>
              </a:rPr>
              <a:t>单件产品成本=主料成本+调配料成本+燃料成本</a:t>
            </a:r>
            <a:endParaRPr lang="zh-CN" altLang="en-US" sz="2200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 algn="ctr">
              <a:buNone/>
            </a:pPr>
            <a:r>
              <a:rPr lang="zh-CN" altLang="en-US" sz="2200" dirty="0">
                <a:latin typeface="黑体" panose="02010609060101010101" charset="-122"/>
                <a:ea typeface="黑体" panose="02010609060101010101" charset="-122"/>
                <a:sym typeface="+mn-ea"/>
              </a:rPr>
              <a:t>批量产品成本=单件产品成本×数量</a:t>
            </a:r>
            <a:endParaRPr lang="zh-CN" altLang="en-US" sz="2200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 algn="l">
              <a:buNone/>
            </a:pPr>
            <a:r>
              <a:rPr lang="zh-CN" altLang="en-US" sz="2000" dirty="0">
                <a:latin typeface="黑体" panose="02010609060101010101" charset="-122"/>
                <a:ea typeface="黑体" panose="02010609060101010101" charset="-122"/>
                <a:sym typeface="+mn-ea"/>
              </a:rPr>
              <a:t>            </a:t>
            </a:r>
            <a:endParaRPr lang="zh-CN" altLang="en-US" sz="2000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矩形 3"/>
          <p:cNvSpPr/>
          <p:nvPr/>
        </p:nvSpPr>
        <p:spPr>
          <a:xfrm>
            <a:off x="1735455" y="99695"/>
            <a:ext cx="1101090" cy="640080"/>
          </a:xfrm>
          <a:prstGeom prst="rect">
            <a:avLst/>
          </a:prstGeom>
          <a:noFill/>
          <a:ln>
            <a:noFill/>
          </a:ln>
        </p:spPr>
        <p:txBody>
          <a:bodyPr wrap="square" rtlCol="0" anchor="t">
            <a:spAutoFit/>
          </a:bodyPr>
          <a:p>
            <a:pPr algn="ctr"/>
            <a:r>
              <a:rPr lang="zh-CN" altLang="en-US" sz="3600" b="1">
                <a:ln w="10160">
                  <a:solidFill>
                    <a:schemeClr val="accent5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华文新魏" panose="02010800040101010101" charset="-122"/>
                <a:ea typeface="华文新魏" panose="02010800040101010101" charset="-122"/>
              </a:rPr>
              <a:t>例题</a:t>
            </a:r>
            <a:endParaRPr lang="zh-CN" altLang="en-US" sz="3600" b="1">
              <a:ln w="10160">
                <a:solidFill>
                  <a:schemeClr val="accent5"/>
                </a:solidFill>
                <a:prstDash val="solid"/>
              </a:ln>
              <a:solidFill>
                <a:srgbClr val="FFFFFF"/>
              </a:solidFill>
              <a:effectLst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华文新魏" panose="02010800040101010101" charset="-122"/>
              <a:ea typeface="华文新魏" panose="02010800040101010101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937385" y="811530"/>
            <a:ext cx="6767195" cy="5852160"/>
          </a:xfrm>
          <a:prstGeom prst="rect">
            <a:avLst/>
          </a:prstGeom>
          <a:noFill/>
          <a:ln w="44450" cmpd="dbl">
            <a:solidFill>
              <a:schemeClr val="accent1">
                <a:lumMod val="40000"/>
                <a:lumOff val="60000"/>
                <a:alpha val="85000"/>
              </a:schemeClr>
            </a:solidFill>
            <a:prstDash val="sysDot"/>
          </a:ln>
        </p:spPr>
        <p:txBody>
          <a:bodyPr wrap="square" rtlCol="0">
            <a:spAutoFit/>
          </a:bodyPr>
          <a:p>
            <a:r>
              <a:rPr lang="zh-CN" altLang="en-US" b="1">
                <a:latin typeface="楷体" panose="02010609060101010101" charset="-122"/>
                <a:ea typeface="楷体" panose="02010609060101010101" charset="-122"/>
                <a:cs typeface="宋体" panose="02010600030101010101" pitchFamily="2" charset="-122"/>
              </a:rPr>
              <a:t>◎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面点部制作年糕20份，每份年糕用去糯米粉1千克，8元/千克；芋头0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4千克，4元/千克；干板栗籽0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5千克，11元/千克；花生米0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4千克，18元/千克；腊肉丁0</a:t>
            </a:r>
            <a:r>
              <a:rPr lang="en-US" b="1">
                <a:latin typeface="楷体" panose="02010609060101010101" charset="-122"/>
                <a:ea typeface="楷体" panose="02010609060101010101" charset="-122"/>
              </a:rPr>
              <a:t>.</a:t>
            </a:r>
            <a:r>
              <a:rPr b="1">
                <a:latin typeface="楷体" panose="02010609060101010101" charset="-122"/>
                <a:ea typeface="楷体" panose="02010609060101010101" charset="-122"/>
              </a:rPr>
              <a:t>2千克，70元/千克。调料成本2元，燃料1元。求20份年糕总成本是多少元？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解：列示年糕原材料配量定额成本。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</a:t>
            </a:r>
            <a:r>
              <a:rPr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楷体" panose="02010609060101010101" charset="-122"/>
                <a:ea typeface="楷体" panose="02010609060101010101" charset="-122"/>
              </a:rPr>
              <a:t>菜肴名称：年糕（1份）</a:t>
            </a:r>
            <a:endParaRPr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年糕总成本=单件年糕成本×数量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=（8×1+4×0.4+11×0.5+18×0.4+70×0.2+2+1）×20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         =786（元）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  <a:p>
            <a:r>
              <a:rPr b="1">
                <a:latin typeface="楷体" panose="02010609060101010101" charset="-122"/>
                <a:ea typeface="楷体" panose="02010609060101010101" charset="-122"/>
              </a:rPr>
              <a:t>答：制作20份年糕总成本为786元。     </a:t>
            </a:r>
            <a:r>
              <a:rPr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楷体" panose="02010609060101010101" charset="-122"/>
                <a:ea typeface="楷体" panose="02010609060101010101" charset="-122"/>
              </a:rPr>
              <a:t> </a:t>
            </a:r>
            <a:endParaRPr b="1">
              <a:latin typeface="楷体" panose="02010609060101010101" charset="-122"/>
              <a:ea typeface="楷体" panose="02010609060101010101" charset="-122"/>
            </a:endParaRPr>
          </a:p>
        </p:txBody>
      </p:sp>
      <p:graphicFrame>
        <p:nvGraphicFramePr>
          <p:cNvPr id="8" name="表格 7"/>
          <p:cNvGraphicFramePr/>
          <p:nvPr/>
        </p:nvGraphicFramePr>
        <p:xfrm>
          <a:off x="2590800" y="2602230"/>
          <a:ext cx="5053330" cy="27324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0285"/>
                <a:gridCol w="1010920"/>
                <a:gridCol w="1010920"/>
                <a:gridCol w="1010920"/>
                <a:gridCol w="1010285"/>
              </a:tblGrid>
              <a:tr h="35306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项目</a:t>
                      </a: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计量单位</a:t>
                      </a: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定量</a:t>
                      </a: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单价（元</a:t>
                      </a:r>
                      <a:r>
                        <a:rPr lang="zh-CN"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）</a:t>
                      </a:r>
                      <a:endParaRPr lang="zh-CN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成本（元</a:t>
                      </a:r>
                      <a:r>
                        <a:rPr lang="zh-CN" sz="1600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）</a:t>
                      </a:r>
                      <a:endParaRPr lang="zh-CN" sz="1600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</a:tr>
              <a:tr h="294005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糯米粉</a:t>
                      </a:r>
                      <a:endParaRPr lang="zh-CN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rowSpan="2">
                  <a:txBody>
                    <a:bodyPr/>
                    <a:p>
                      <a:pPr algn="ctr">
                        <a:buNone/>
                      </a:pPr>
                      <a:r>
                        <a:rPr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千克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rowSpan="3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1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rowSpan="4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8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rowSpan="5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8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  <a:tr h="0">
                <a:tc rowSpan="5"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600" b="1">
                          <a:latin typeface="楷体" panose="02010609060101010101" charset="-122"/>
                          <a:ea typeface="楷体" panose="02010609060101010101" charset="-122"/>
                        </a:rPr>
                        <a:t>芋头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rowSpan="4">
                  <a:txBody>
                    <a:bodyPr/>
                    <a:p>
                      <a:pPr algn="ctr">
                        <a:buNone/>
                      </a:pPr>
                      <a:r>
                        <a:rPr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千克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vMerge="1">
                  <a:tcPr/>
                </a:tc>
                <a:tc rowSpan="3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0.4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rowSpan="2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4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</a:tr>
              <a:tr h="245745"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1.6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  <a:tr h="30861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干板栗粉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rowSpan="2">
                  <a:txBody>
                    <a:bodyPr/>
                    <a:p>
                      <a:pPr algn="ctr">
                        <a:buNone/>
                      </a:pPr>
                      <a:r>
                        <a:rPr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千克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rowSpan="3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0.5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rowSpan="4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11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rowSpan="5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5.5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  <a:tr h="0">
                <a:tc rowSpan="5"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600" b="1">
                          <a:latin typeface="楷体" panose="02010609060101010101" charset="-122"/>
                          <a:ea typeface="楷体" panose="02010609060101010101" charset="-122"/>
                        </a:rPr>
                        <a:t>花生米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rowSpan="4">
                  <a:txBody>
                    <a:bodyPr/>
                    <a:p>
                      <a:pPr algn="ctr">
                        <a:buNone/>
                      </a:pPr>
                      <a:r>
                        <a:rPr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千克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vMerge="1">
                  <a:tcPr/>
                </a:tc>
                <a:tc rowSpan="3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0.4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rowSpan="2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18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</a:tr>
              <a:tr h="276225"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7.2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  <a:tr h="36576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600" b="1">
                          <a:latin typeface="楷体" panose="02010609060101010101" charset="-122"/>
                          <a:ea typeface="楷体" panose="02010609060101010101" charset="-122"/>
                        </a:rPr>
                        <a:t>腊肉丁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rowSpan="2">
                  <a:txBody>
                    <a:bodyPr/>
                    <a:p>
                      <a:pPr algn="ctr">
                        <a:buNone/>
                      </a:pPr>
                      <a:r>
                        <a:rPr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千克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rowSpan="3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0.2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rowSpan="4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70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rowSpan="5"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14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  <a:tr h="0">
                <a:tc rowSpan="5">
                  <a:txBody>
                    <a:bodyPr/>
                    <a:p>
                      <a:pPr algn="ctr">
                        <a:buNone/>
                      </a:pPr>
                      <a:r>
                        <a:rPr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调料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rowSpan="4">
                  <a:txBody>
                    <a:bodyPr/>
                    <a:p>
                      <a:pPr algn="ctr">
                        <a:buNone/>
                      </a:pP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vMerge="1">
                  <a:tcPr/>
                </a:tc>
                <a:tc rowSpan="3">
                  <a:txBody>
                    <a:bodyPr/>
                    <a:p>
                      <a:pPr algn="ctr">
                        <a:buNone/>
                      </a:pP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</a:tr>
              <a:tr h="0"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rowSpan="2">
                  <a:txBody>
                    <a:bodyPr/>
                    <a:p>
                      <a:pPr algn="ctr">
                        <a:buNone/>
                      </a:pP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 vMerge="1">
                  <a:tcPr/>
                </a:tc>
              </a:tr>
              <a:tr h="335280"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 vMerge="1"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2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  <a:tr h="258445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sz="1600" b="1">
                          <a:latin typeface="楷体" panose="02010609060101010101" charset="-122"/>
                          <a:ea typeface="楷体" panose="02010609060101010101" charset="-122"/>
                          <a:sym typeface="+mn-ea"/>
                        </a:rPr>
                        <a:t>燃料</a:t>
                      </a:r>
                      <a:endParaRPr lang="zh-CN" altLang="en-US" sz="1600" b="1">
                        <a:latin typeface="楷体" panose="02010609060101010101" charset="-122"/>
                        <a:ea typeface="楷体" panose="02010609060101010101" charset="-122"/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600">
                          <a:latin typeface="楷体" panose="02010609060101010101" charset="-122"/>
                          <a:ea typeface="楷体" panose="02010609060101010101" charset="-122"/>
                        </a:rPr>
                        <a:t>1</a:t>
                      </a:r>
                      <a:endParaRPr lang="en-US" altLang="zh-CN" sz="1600">
                        <a:latin typeface="楷体" panose="02010609060101010101" charset="-122"/>
                        <a:ea typeface="楷体" panose="02010609060101010101" charset="-122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 altLang="zh-CN" dirty="0">
                <a:sym typeface="+mn-ea"/>
              </a:rPr>
              <a:t>4.1  </a:t>
            </a:r>
            <a:r>
              <a:rPr lang="zh-CN" altLang="en-US" dirty="0">
                <a:sym typeface="+mn-ea"/>
              </a:rPr>
              <a:t>餐饮产品成本核算概述</a:t>
            </a:r>
            <a:endParaRPr lang="zh-CN" altLang="en-US" dirty="0">
              <a:sym typeface="+mn-ea"/>
            </a:endParaRPr>
          </a:p>
        </p:txBody>
      </p:sp>
      <p:sp>
        <p:nvSpPr>
          <p:cNvPr id="10243" name="内容占位符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637145" cy="4873625"/>
          </a:xfrm>
        </p:spPr>
        <p:txBody>
          <a:bodyPr vert="horz" wrap="square" anchor="t"/>
          <a:p>
            <a:pPr marL="0" indent="0">
              <a:buNone/>
            </a:pPr>
            <a:r>
              <a:rPr lang="en-US" altLang="zh-CN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4.1.3  </a:t>
            </a:r>
            <a:r>
              <a:rPr lang="zh-CN" altLang="en-US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餐饮产品成本核算的特点</a:t>
            </a:r>
            <a:endParaRPr lang="zh-CN" altLang="en-US" b="1" dirty="0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（1）成本变化快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由于市场上烹饪原料价格变化快，所以菜肴、面点的成本核算也需要随之变化，相应作出及时调整，这样餐饮企业才能赢取利润。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（2）随时核算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餐饮企业应根据每天购进烹饪原料的价格，随时进行核算工作，以加强餐饮企业经商理财的责任感。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 altLang="zh-CN" dirty="0">
                <a:sym typeface="+mn-ea"/>
              </a:rPr>
              <a:t>4.2  </a:t>
            </a:r>
            <a:r>
              <a:rPr lang="zh-CN" altLang="en-US" dirty="0">
                <a:sym typeface="+mn-ea"/>
              </a:rPr>
              <a:t>餐饮主食、点心、菜肴的成本核算</a:t>
            </a:r>
            <a:endParaRPr lang="zh-CN" altLang="en-US" dirty="0">
              <a:sym typeface="+mn-ea"/>
            </a:endParaRPr>
          </a:p>
        </p:txBody>
      </p:sp>
      <p:sp>
        <p:nvSpPr>
          <p:cNvPr id="10243" name="内容占位符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637145" cy="4873625"/>
          </a:xfrm>
        </p:spPr>
        <p:txBody>
          <a:bodyPr vert="horz" wrap="square" anchor="t"/>
          <a:p>
            <a:pPr marL="0" indent="0">
              <a:buNone/>
            </a:pPr>
            <a:r>
              <a:rPr lang="en-US" altLang="zh-CN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4.2.1  </a:t>
            </a:r>
            <a:r>
              <a:rPr lang="zh-CN" altLang="en-US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餐饮主食的成本核算</a:t>
            </a:r>
            <a:endParaRPr lang="zh-CN" altLang="en-US" b="1" dirty="0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（1）主食的定义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在用餐时，作为主要食品，如米饭、稀饭、米粉、面条、馒头、花卷、煎饼、面包等，人们习惯称之为主食。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（2）主食成本核算的方法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主食大多是批量生产、分散销售，故可采用“先总后分”法进行成本核算，即求出主食的平均成本。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（3）主食成本核算公式</a:t>
            </a:r>
            <a:endParaRPr lang="zh-CN" altLang="en-US" dirty="0">
              <a:latin typeface="宋体" panose="02010600030101010101" pitchFamily="2" charset="-122"/>
              <a:ea typeface="宋体" panose="02010600030101010101" pitchFamily="2" charset="-122"/>
              <a:sym typeface="+mn-ea"/>
            </a:endParaRPr>
          </a:p>
          <a:p>
            <a:pPr marL="0" indent="0">
              <a:buNone/>
            </a:pPr>
            <a:r>
              <a:rPr lang="zh-CN" altLang="en-US" dirty="0">
                <a:latin typeface="宋体" panose="02010600030101010101" pitchFamily="2" charset="-122"/>
                <a:ea typeface="宋体" panose="02010600030101010101" pitchFamily="2" charset="-122"/>
                <a:sym typeface="+mn-ea"/>
              </a:rPr>
              <a:t>                      </a:t>
            </a:r>
            <a:r>
              <a:rPr lang="zh-CN" altLang="en-US" dirty="0">
                <a:latin typeface="黑体" panose="02010609060101010101" charset="-122"/>
                <a:ea typeface="黑体" panose="02010609060101010101" charset="-122"/>
                <a:sym typeface="+mn-ea"/>
              </a:rPr>
              <a:t>本批主食总成本</a:t>
            </a:r>
            <a:endParaRPr lang="zh-CN" altLang="en-US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  <a:p>
            <a:pPr marL="0" indent="0" algn="ctr">
              <a:buNone/>
            </a:pPr>
            <a:r>
              <a:rPr lang="zh-CN" altLang="en-US" dirty="0">
                <a:latin typeface="黑体" panose="02010609060101010101" charset="-122"/>
                <a:ea typeface="黑体" panose="02010609060101010101" charset="-122"/>
                <a:sym typeface="+mn-ea"/>
              </a:rPr>
              <a:t>        主食数量</a:t>
            </a:r>
            <a:endParaRPr lang="zh-CN" altLang="en-US" dirty="0"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cxnSp>
        <p:nvCxnSpPr>
          <p:cNvPr id="3" name="直接连接符 2"/>
          <p:cNvCxnSpPr/>
          <p:nvPr/>
        </p:nvCxnSpPr>
        <p:spPr>
          <a:xfrm>
            <a:off x="3811905" y="5782310"/>
            <a:ext cx="2469600" cy="72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7" name="文本框 6"/>
          <p:cNvSpPr txBox="1"/>
          <p:nvPr/>
        </p:nvSpPr>
        <p:spPr>
          <a:xfrm>
            <a:off x="2322830" y="5556885"/>
            <a:ext cx="1623695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2400" dirty="0">
                <a:effectLst/>
                <a:latin typeface="黑体" panose="02010609060101010101" charset="-122"/>
                <a:ea typeface="黑体" panose="02010609060101010101" charset="-122"/>
                <a:sym typeface="+mn-ea"/>
              </a:rPr>
              <a:t>主食成本=</a:t>
            </a:r>
            <a:endParaRPr lang="zh-CN" altLang="en-US" sz="240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凸显">
  <a:themeElements>
    <a:clrScheme name="凸显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凸显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凸显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凸显">
  <a:themeElements>
    <a:clrScheme name="凸显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凸显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凸显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>
    <a:txDef>
      <a:spPr>
        <a:noFill/>
      </a:spPr>
      <a:bodyPr wrap="square" rtlCol="0">
        <a:spAutoFit/>
      </a:bodyPr>
      <a:lstStyle>
        <a:defPPr>
          <a:defRPr lang="zh-CN" altLang="en-US" b="1">
            <a:latin typeface="楷体" panose="02010609060101010101" charset="-122"/>
            <a:ea typeface="楷体" panose="02010609060101010101" charset="-122"/>
            <a:cs typeface="宋体" panose="02010600030101010101" pitchFamily="2" charset="-122"/>
          </a:defRPr>
        </a:defPPr>
      </a:lstStyle>
    </a:txDef>
  </a:objectDefaul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0</TotalTime>
  <Words>4843</Words>
  <Application>WPS 演示</Application>
  <PresentationFormat>全屏显示(4:3)</PresentationFormat>
  <Paragraphs>619</Paragraphs>
  <Slides>19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16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19</vt:i4>
      </vt:variant>
    </vt:vector>
  </HeadingPairs>
  <TitlesOfParts>
    <vt:vector size="37" baseType="lpstr">
      <vt:lpstr>Arial</vt:lpstr>
      <vt:lpstr>宋体</vt:lpstr>
      <vt:lpstr>Wingdings</vt:lpstr>
      <vt:lpstr>Century Schoolbook</vt:lpstr>
      <vt:lpstr>Wingdings</vt:lpstr>
      <vt:lpstr>Wingdings 2</vt:lpstr>
      <vt:lpstr>楷体</vt:lpstr>
      <vt:lpstr>华文中宋</vt:lpstr>
      <vt:lpstr>隶书</vt:lpstr>
      <vt:lpstr>黑体</vt:lpstr>
      <vt:lpstr>微软雅黑</vt:lpstr>
      <vt:lpstr>Wingdings</vt:lpstr>
      <vt:lpstr>华文新魏</vt:lpstr>
      <vt:lpstr>华文楷体</vt:lpstr>
      <vt:lpstr>Arial Unicode MS</vt:lpstr>
      <vt:lpstr>Calibri</vt:lpstr>
      <vt:lpstr>凸显</vt:lpstr>
      <vt:lpstr>1_凸显</vt:lpstr>
      <vt:lpstr>现代餐饮成本核算与控制  （第二版）</vt:lpstr>
      <vt:lpstr>第4章  餐饮产品成本核算</vt:lpstr>
      <vt:lpstr>4.1  餐饮产品成本核算概述</vt:lpstr>
      <vt:lpstr>4.1  餐饮产品成本核算概述</vt:lpstr>
      <vt:lpstr>PowerPoint 演示文稿</vt:lpstr>
      <vt:lpstr>4.1  餐饮产品成本核算概述</vt:lpstr>
      <vt:lpstr>PowerPoint 演示文稿</vt:lpstr>
      <vt:lpstr>4.1  餐饮产品成本核算概述</vt:lpstr>
      <vt:lpstr>4.2  餐饮主食、点心、菜肴的成本核算</vt:lpstr>
      <vt:lpstr>PowerPoint 演示文稿</vt:lpstr>
      <vt:lpstr>4.2  餐饮主食、点心、菜肴的成本核算</vt:lpstr>
      <vt:lpstr>PowerPoint 演示文稿</vt:lpstr>
      <vt:lpstr>4.2  餐饮主食、点心、菜肴的成本核算</vt:lpstr>
      <vt:lpstr>PowerPoint 演示文稿</vt:lpstr>
      <vt:lpstr>4.3  餐饮产品成本核算的验算方法</vt:lpstr>
      <vt:lpstr>PowerPoint 演示文稿</vt:lpstr>
      <vt:lpstr>4.3  餐饮产品成本核算的验算方法</vt:lpstr>
      <vt:lpstr>PowerPoint 演示文稿</vt:lpstr>
      <vt:lpstr>第4章  餐饮产品成本核算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现代餐饮成本核算与控制 </dc:title>
  <dc:creator>Administrator</dc:creator>
  <cp:lastModifiedBy>怡</cp:lastModifiedBy>
  <cp:revision>37</cp:revision>
  <dcterms:created xsi:type="dcterms:W3CDTF">2016-10-26T01:46:00Z</dcterms:created>
  <dcterms:modified xsi:type="dcterms:W3CDTF">2021-08-24T08:37:58Z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2052-11.1.0.10700</vt:lpwstr>
  </property>
  <property fmtid="{D5CDD505-2E9C-101B-9397-08002B2CF9AE}" pid="3" name="ICV">
    <vt:lpwstr>AEE8E238799342B78AE1E19E765A6609</vt:lpwstr>
  </property>
</Properties>
</file>

<file path=docProps/thumbnail.jpeg>
</file>