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2"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40" autoAdjust="0"/>
    <p:restoredTop sz="94660"/>
  </p:normalViewPr>
  <p:slideViewPr>
    <p:cSldViewPr snapToGrid="0">
      <p:cViewPr varScale="1">
        <p:scale>
          <a:sx n="67" d="100"/>
          <a:sy n="67" d="100"/>
        </p:scale>
        <p:origin x="78"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C6F16D7-90DC-4F0A-8A6A-F6F53334A31D}"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C05650-0776-49CF-A0D2-3C158B05EEEF}" type="slidenum">
              <a:rPr lang="zh-CN" altLang="en-US" smtClean="0"/>
              <a:t>‹#›</a:t>
            </a:fld>
            <a:endParaRPr lang="zh-CN" altLang="en-US"/>
          </a:p>
        </p:txBody>
      </p:sp>
    </p:spTree>
    <p:extLst>
      <p:ext uri="{BB962C8B-B14F-4D97-AF65-F5344CB8AC3E}">
        <p14:creationId xmlns:p14="http://schemas.microsoft.com/office/powerpoint/2010/main" val="1546527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6F16D7-90DC-4F0A-8A6A-F6F53334A31D}"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C05650-0776-49CF-A0D2-3C158B05EEEF}" type="slidenum">
              <a:rPr lang="zh-CN" altLang="en-US" smtClean="0"/>
              <a:t>‹#›</a:t>
            </a:fld>
            <a:endParaRPr lang="zh-CN" altLang="en-US"/>
          </a:p>
        </p:txBody>
      </p:sp>
    </p:spTree>
    <p:extLst>
      <p:ext uri="{BB962C8B-B14F-4D97-AF65-F5344CB8AC3E}">
        <p14:creationId xmlns:p14="http://schemas.microsoft.com/office/powerpoint/2010/main" val="4043913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6F16D7-90DC-4F0A-8A6A-F6F53334A31D}"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C05650-0776-49CF-A0D2-3C158B05EEEF}" type="slidenum">
              <a:rPr lang="zh-CN" altLang="en-US" smtClean="0"/>
              <a:t>‹#›</a:t>
            </a:fld>
            <a:endParaRPr lang="zh-CN" altLang="en-US"/>
          </a:p>
        </p:txBody>
      </p:sp>
    </p:spTree>
    <p:extLst>
      <p:ext uri="{BB962C8B-B14F-4D97-AF65-F5344CB8AC3E}">
        <p14:creationId xmlns:p14="http://schemas.microsoft.com/office/powerpoint/2010/main" val="35116791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1874837"/>
          </a:xfrm>
        </p:spPr>
        <p:txBody>
          <a:bodyPr anchor="b">
            <a:normAutofit/>
          </a:bodyPr>
          <a:lstStyle>
            <a:lvl1pPr algn="ctr">
              <a:defRPr sz="5400" b="1">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4" name="日期占位符 3"/>
          <p:cNvSpPr>
            <a:spLocks noGrp="1"/>
          </p:cNvSpPr>
          <p:nvPr>
            <p:ph type="dt" sz="half" idx="10"/>
          </p:nvPr>
        </p:nvSpPr>
        <p:spPr/>
        <p:txBody>
          <a:bodyPr/>
          <a:lstStyle/>
          <a:p>
            <a:fld id="{0B309F7C-58A9-45B2-A918-885846AD9F16}" type="datetimeFigureOut">
              <a:rPr lang="zh-CN" altLang="en-US" smtClean="0">
                <a:solidFill>
                  <a:prstClr val="black">
                    <a:tint val="75000"/>
                  </a:prstClr>
                </a:solidFill>
              </a:rPr>
              <a:pPr/>
              <a:t>2024/3/15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5B0309-EA22-46EC-A8C7-90C844809B9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92824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78180" y="1539240"/>
            <a:ext cx="10740390" cy="4609465"/>
          </a:xfrm>
        </p:spPr>
        <p:txBody>
          <a:bodyPr/>
          <a:lstStyle>
            <a:lvl1pPr algn="just" eaLnBrk="0" fontAlgn="base" latinLnBrk="0" hangingPunct="0">
              <a:lnSpc>
                <a:spcPct val="135000"/>
              </a:lnSpc>
              <a:spcBef>
                <a:spcPts val="0"/>
              </a:spcBef>
              <a:defRPr>
                <a:latin typeface="+mn-ea"/>
                <a:ea typeface="+mn-ea"/>
              </a:defRPr>
            </a:lvl1pPr>
            <a:lvl2pPr algn="just" eaLnBrk="0" fontAlgn="base" latinLnBrk="0" hangingPunct="0">
              <a:lnSpc>
                <a:spcPct val="135000"/>
              </a:lnSpc>
              <a:spcBef>
                <a:spcPts val="0"/>
              </a:spcBef>
              <a:defRPr>
                <a:latin typeface="+mn-ea"/>
                <a:ea typeface="+mn-ea"/>
              </a:defRPr>
            </a:lvl2pPr>
            <a:lvl3pPr algn="just" eaLnBrk="0" fontAlgn="base" latinLnBrk="0" hangingPunct="0">
              <a:lnSpc>
                <a:spcPct val="135000"/>
              </a:lnSpc>
              <a:spcBef>
                <a:spcPts val="0"/>
              </a:spcBef>
              <a:defRPr>
                <a:latin typeface="+mn-ea"/>
                <a:ea typeface="+mn-ea"/>
              </a:defRPr>
            </a:lvl3pPr>
            <a:lvl4pPr algn="just" eaLnBrk="0" fontAlgn="base" latinLnBrk="0" hangingPunct="0">
              <a:lnSpc>
                <a:spcPct val="135000"/>
              </a:lnSpc>
              <a:spcBef>
                <a:spcPts val="0"/>
              </a:spcBef>
              <a:defRPr>
                <a:latin typeface="+mn-ea"/>
                <a:ea typeface="+mn-ea"/>
              </a:defRPr>
            </a:lvl4pPr>
            <a:lvl5pPr algn="just" eaLnBrk="0" fontAlgn="base" latinLnBrk="0" hangingPunct="0">
              <a:lnSpc>
                <a:spcPct val="135000"/>
              </a:lnSpc>
              <a:spcBef>
                <a:spcPts val="0"/>
              </a:spcBef>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596900" y="6457950"/>
            <a:ext cx="2743200" cy="365125"/>
          </a:xfrm>
        </p:spPr>
        <p:txBody>
          <a:bodyPr/>
          <a:lstStyle/>
          <a:p>
            <a:fld id="{BB962C8B-B14F-4D97-AF65-F5344CB8AC3E}" type="datetime1">
              <a:rPr lang="zh-CN" altLang="en-US">
                <a:solidFill>
                  <a:srgbClr val="000000"/>
                </a:solidFill>
              </a:rPr>
              <a:pPr/>
              <a:t>2024/3/15</a:t>
            </a:fld>
            <a:endParaRPr lang="zh-CN" altLang="en-US" dirty="0">
              <a:solidFill>
                <a:srgbClr val="000000"/>
              </a:solidFill>
            </a:endParaRPr>
          </a:p>
        </p:txBody>
      </p:sp>
      <p:sp>
        <p:nvSpPr>
          <p:cNvPr id="6" name="灯片编号占位符 5"/>
          <p:cNvSpPr>
            <a:spLocks noGrp="1"/>
          </p:cNvSpPr>
          <p:nvPr>
            <p:ph type="sldNum" sz="quarter" idx="12"/>
          </p:nvPr>
        </p:nvSpPr>
        <p:spPr>
          <a:xfrm>
            <a:off x="8458200" y="6457950"/>
            <a:ext cx="2870200" cy="365125"/>
          </a:xfrm>
        </p:spPr>
        <p:txBody>
          <a:bodyPr/>
          <a:lstStyle/>
          <a:p>
            <a:r>
              <a:rPr lang="en-US" altLang="zh-CN" dirty="0" smtClean="0">
                <a:solidFill>
                  <a:srgbClr val="000000"/>
                </a:solidFill>
              </a:rPr>
              <a:t>Page </a:t>
            </a:r>
            <a:fld id="{565CE74E-AB26-4998-AD42-012C4C1AD076}" type="slidenum">
              <a:rPr lang="zh-CN" altLang="en-US" smtClean="0">
                <a:solidFill>
                  <a:srgbClr val="000000"/>
                </a:solidFill>
              </a:rPr>
              <a:pPr/>
              <a:t>‹#›</a:t>
            </a:fld>
            <a:endParaRPr lang="zh-CN" altLang="en-US" dirty="0">
              <a:solidFill>
                <a:srgbClr val="000000"/>
              </a:solidFill>
            </a:endParaRPr>
          </a:p>
        </p:txBody>
      </p:sp>
    </p:spTree>
    <p:extLst>
      <p:ext uri="{BB962C8B-B14F-4D97-AF65-F5344CB8AC3E}">
        <p14:creationId xmlns:p14="http://schemas.microsoft.com/office/powerpoint/2010/main" val="1287499084"/>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hf hdr="0" ft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6F16D7-90DC-4F0A-8A6A-F6F53334A31D}"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C05650-0776-49CF-A0D2-3C158B05EEEF}" type="slidenum">
              <a:rPr lang="zh-CN" altLang="en-US" smtClean="0"/>
              <a:t>‹#›</a:t>
            </a:fld>
            <a:endParaRPr lang="zh-CN" altLang="en-US"/>
          </a:p>
        </p:txBody>
      </p:sp>
    </p:spTree>
    <p:extLst>
      <p:ext uri="{BB962C8B-B14F-4D97-AF65-F5344CB8AC3E}">
        <p14:creationId xmlns:p14="http://schemas.microsoft.com/office/powerpoint/2010/main" val="18979843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C6F16D7-90DC-4F0A-8A6A-F6F53334A31D}"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C05650-0776-49CF-A0D2-3C158B05EEEF}" type="slidenum">
              <a:rPr lang="zh-CN" altLang="en-US" smtClean="0"/>
              <a:t>‹#›</a:t>
            </a:fld>
            <a:endParaRPr lang="zh-CN" altLang="en-US"/>
          </a:p>
        </p:txBody>
      </p:sp>
    </p:spTree>
    <p:extLst>
      <p:ext uri="{BB962C8B-B14F-4D97-AF65-F5344CB8AC3E}">
        <p14:creationId xmlns:p14="http://schemas.microsoft.com/office/powerpoint/2010/main" val="2168131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C6F16D7-90DC-4F0A-8A6A-F6F53334A31D}"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C05650-0776-49CF-A0D2-3C158B05EEEF}" type="slidenum">
              <a:rPr lang="zh-CN" altLang="en-US" smtClean="0"/>
              <a:t>‹#›</a:t>
            </a:fld>
            <a:endParaRPr lang="zh-CN" altLang="en-US"/>
          </a:p>
        </p:txBody>
      </p:sp>
    </p:spTree>
    <p:extLst>
      <p:ext uri="{BB962C8B-B14F-4D97-AF65-F5344CB8AC3E}">
        <p14:creationId xmlns:p14="http://schemas.microsoft.com/office/powerpoint/2010/main" val="4284605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C6F16D7-90DC-4F0A-8A6A-F6F53334A31D}" type="datetimeFigureOut">
              <a:rPr lang="zh-CN" altLang="en-US" smtClean="0"/>
              <a:t>2024/3/15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4C05650-0776-49CF-A0D2-3C158B05EEEF}" type="slidenum">
              <a:rPr lang="zh-CN" altLang="en-US" smtClean="0"/>
              <a:t>‹#›</a:t>
            </a:fld>
            <a:endParaRPr lang="zh-CN" altLang="en-US"/>
          </a:p>
        </p:txBody>
      </p:sp>
    </p:spTree>
    <p:extLst>
      <p:ext uri="{BB962C8B-B14F-4D97-AF65-F5344CB8AC3E}">
        <p14:creationId xmlns:p14="http://schemas.microsoft.com/office/powerpoint/2010/main" val="2038859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C6F16D7-90DC-4F0A-8A6A-F6F53334A31D}" type="datetimeFigureOut">
              <a:rPr lang="zh-CN" altLang="en-US" smtClean="0"/>
              <a:t>2024/3/15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4C05650-0776-49CF-A0D2-3C158B05EEEF}" type="slidenum">
              <a:rPr lang="zh-CN" altLang="en-US" smtClean="0"/>
              <a:t>‹#›</a:t>
            </a:fld>
            <a:endParaRPr lang="zh-CN" altLang="en-US"/>
          </a:p>
        </p:txBody>
      </p:sp>
    </p:spTree>
    <p:extLst>
      <p:ext uri="{BB962C8B-B14F-4D97-AF65-F5344CB8AC3E}">
        <p14:creationId xmlns:p14="http://schemas.microsoft.com/office/powerpoint/2010/main" val="3495147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6F16D7-90DC-4F0A-8A6A-F6F53334A31D}" type="datetimeFigureOut">
              <a:rPr lang="zh-CN" altLang="en-US" smtClean="0"/>
              <a:t>2024/3/15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4C05650-0776-49CF-A0D2-3C158B05EEEF}" type="slidenum">
              <a:rPr lang="zh-CN" altLang="en-US" smtClean="0"/>
              <a:t>‹#›</a:t>
            </a:fld>
            <a:endParaRPr lang="zh-CN" altLang="en-US"/>
          </a:p>
        </p:txBody>
      </p:sp>
    </p:spTree>
    <p:extLst>
      <p:ext uri="{BB962C8B-B14F-4D97-AF65-F5344CB8AC3E}">
        <p14:creationId xmlns:p14="http://schemas.microsoft.com/office/powerpoint/2010/main" val="2186846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C6F16D7-90DC-4F0A-8A6A-F6F53334A31D}"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C05650-0776-49CF-A0D2-3C158B05EEEF}" type="slidenum">
              <a:rPr lang="zh-CN" altLang="en-US" smtClean="0"/>
              <a:t>‹#›</a:t>
            </a:fld>
            <a:endParaRPr lang="zh-CN" altLang="en-US"/>
          </a:p>
        </p:txBody>
      </p:sp>
    </p:spTree>
    <p:extLst>
      <p:ext uri="{BB962C8B-B14F-4D97-AF65-F5344CB8AC3E}">
        <p14:creationId xmlns:p14="http://schemas.microsoft.com/office/powerpoint/2010/main" val="58335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C6F16D7-90DC-4F0A-8A6A-F6F53334A31D}"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C05650-0776-49CF-A0D2-3C158B05EEEF}" type="slidenum">
              <a:rPr lang="zh-CN" altLang="en-US" smtClean="0"/>
              <a:t>‹#›</a:t>
            </a:fld>
            <a:endParaRPr lang="zh-CN" altLang="en-US"/>
          </a:p>
        </p:txBody>
      </p:sp>
    </p:spTree>
    <p:extLst>
      <p:ext uri="{BB962C8B-B14F-4D97-AF65-F5344CB8AC3E}">
        <p14:creationId xmlns:p14="http://schemas.microsoft.com/office/powerpoint/2010/main" val="2481329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theme" Target="../theme/theme3.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6F16D7-90DC-4F0A-8A6A-F6F53334A31D}" type="datetimeFigureOut">
              <a:rPr lang="zh-CN" altLang="en-US" smtClean="0"/>
              <a:t>2024/3/15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C05650-0776-49CF-A0D2-3C158B05EEEF}" type="slidenum">
              <a:rPr lang="zh-CN" altLang="en-US" smtClean="0"/>
              <a:t>‹#›</a:t>
            </a:fld>
            <a:endParaRPr lang="zh-CN" altLang="en-US"/>
          </a:p>
        </p:txBody>
      </p:sp>
    </p:spTree>
    <p:extLst>
      <p:ext uri="{BB962C8B-B14F-4D97-AF65-F5344CB8AC3E}">
        <p14:creationId xmlns:p14="http://schemas.microsoft.com/office/powerpoint/2010/main" val="32440489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309F7C-58A9-45B2-A918-885846AD9F16}" type="datetimeFigureOut">
              <a:rPr lang="zh-CN" altLang="en-US" smtClean="0">
                <a:solidFill>
                  <a:prstClr val="black">
                    <a:tint val="75000"/>
                  </a:prstClr>
                </a:solidFill>
              </a:rPr>
              <a:pPr/>
              <a:t>2024/3/15</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5B0309-EA22-46EC-A8C7-90C844809B90}"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967184"/>
          </a:xfrm>
          <a:prstGeom prst="rect">
            <a:avLst/>
          </a:prstGeom>
        </p:spPr>
      </p:pic>
    </p:spTree>
    <p:extLst>
      <p:ext uri="{BB962C8B-B14F-4D97-AF65-F5344CB8AC3E}">
        <p14:creationId xmlns:p14="http://schemas.microsoft.com/office/powerpoint/2010/main" val="1142258279"/>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8" name="日期占位符 3"/>
          <p:cNvSpPr>
            <a:spLocks noGrp="1"/>
          </p:cNvSpPr>
          <p:nvPr>
            <p:ph type="dt" sz="half" idx="2"/>
          </p:nvPr>
        </p:nvSpPr>
        <p:spPr>
          <a:xfrm>
            <a:off x="596900" y="6457950"/>
            <a:ext cx="2743200" cy="365125"/>
          </a:xfrm>
        </p:spPr>
        <p:txBody>
          <a:bodyPr/>
          <a:lstStyle/>
          <a:p>
            <a:fld id="{BB962C8B-B14F-4D97-AF65-F5344CB8AC3E}" type="datetime1">
              <a:rPr lang="zh-CN" altLang="en-US">
                <a:solidFill>
                  <a:srgbClr val="000000"/>
                </a:solidFill>
              </a:rPr>
              <a:pPr/>
              <a:t>2024/3/15</a:t>
            </a:fld>
            <a:endParaRPr lang="zh-CN" altLang="en-US" dirty="0">
              <a:solidFill>
                <a:srgbClr val="000000"/>
              </a:solidFill>
            </a:endParaRPr>
          </a:p>
        </p:txBody>
      </p:sp>
      <p:grpSp>
        <p:nvGrpSpPr>
          <p:cNvPr id="4" name="组合 3"/>
          <p:cNvGrpSpPr/>
          <p:nvPr userDrawn="1"/>
        </p:nvGrpSpPr>
        <p:grpSpPr>
          <a:xfrm>
            <a:off x="0" y="12185"/>
            <a:ext cx="12192000" cy="6848990"/>
            <a:chOff x="0" y="12185"/>
            <a:chExt cx="12192000" cy="6848990"/>
          </a:xfrm>
        </p:grpSpPr>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12185"/>
              <a:ext cx="12191512" cy="6828986"/>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52014" y="88582"/>
              <a:ext cx="1086636" cy="950265"/>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38650" y="795070"/>
              <a:ext cx="9377539" cy="312039"/>
            </a:xfrm>
            <a:prstGeom prst="rect">
              <a:avLst/>
            </a:prstGeom>
          </p:spPr>
        </p:pic>
        <p:pic>
          <p:nvPicPr>
            <p:cNvPr id="12" name="图片 1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6457950"/>
              <a:ext cx="12192000" cy="403225"/>
            </a:xfrm>
            <a:prstGeom prst="rect">
              <a:avLst/>
            </a:prstGeom>
          </p:spPr>
        </p:pic>
      </p:grpSp>
      <p:sp>
        <p:nvSpPr>
          <p:cNvPr id="1028" name="Rectangle 6"/>
          <p:cNvSpPr>
            <a:spLocks noGrp="1" noChangeArrowheads="1"/>
          </p:cNvSpPr>
          <p:nvPr userDrawn="1">
            <p:ph type="body" idx="1"/>
          </p:nvPr>
        </p:nvSpPr>
        <p:spPr bwMode="auto">
          <a:xfrm>
            <a:off x="605155" y="1692910"/>
            <a:ext cx="11040745" cy="4609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7" name="Rectangle 5"/>
          <p:cNvSpPr>
            <a:spLocks noGrp="1" noChangeArrowheads="1"/>
          </p:cNvSpPr>
          <p:nvPr userDrawn="1">
            <p:ph type="title"/>
          </p:nvPr>
        </p:nvSpPr>
        <p:spPr bwMode="auto">
          <a:xfrm>
            <a:off x="1748155" y="282575"/>
            <a:ext cx="8558530" cy="729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p>
        </p:txBody>
      </p:sp>
      <p:pic>
        <p:nvPicPr>
          <p:cNvPr id="23" name="图片 22" descr="WPS图片编辑"/>
          <p:cNvPicPr>
            <a:picLocks noChangeAspect="1"/>
          </p:cNvPicPr>
          <p:nvPr userDrawn="1"/>
        </p:nvPicPr>
        <p:blipFill>
          <a:blip r:embed="rId7"/>
          <a:stretch>
            <a:fillRect/>
          </a:stretch>
        </p:blipFill>
        <p:spPr>
          <a:xfrm>
            <a:off x="10179685" y="6556056"/>
            <a:ext cx="1905000" cy="285115"/>
          </a:xfrm>
          <a:prstGeom prst="rect">
            <a:avLst/>
          </a:prstGeom>
        </p:spPr>
      </p:pic>
      <p:sp>
        <p:nvSpPr>
          <p:cNvPr id="9" name="灯片编号占位符 4"/>
          <p:cNvSpPr>
            <a:spLocks noGrp="1"/>
          </p:cNvSpPr>
          <p:nvPr userDrawn="1">
            <p:ph type="sldNum" sz="quarter" idx="4"/>
          </p:nvPr>
        </p:nvSpPr>
        <p:spPr>
          <a:xfrm>
            <a:off x="8610600" y="6476046"/>
            <a:ext cx="2743200" cy="365125"/>
          </a:xfrm>
        </p:spPr>
        <p:txBody>
          <a:bodyPr/>
          <a:lstStyle/>
          <a:p>
            <a:r>
              <a:rPr lang="zh-CN" altLang="en-US" dirty="0">
                <a:solidFill>
                  <a:srgbClr val="000000"/>
                </a:solidFill>
              </a:rPr>
              <a:t>第</a:t>
            </a:r>
            <a:fld id="{565CE74E-AB26-4998-AD42-012C4C1AD076}" type="slidenum">
              <a:rPr lang="zh-CN" altLang="en-US">
                <a:solidFill>
                  <a:srgbClr val="000000"/>
                </a:solidFill>
              </a:rPr>
              <a:pPr/>
              <a:t>‹#›</a:t>
            </a:fld>
            <a:r>
              <a:rPr lang="zh-CN" altLang="en-US" dirty="0">
                <a:solidFill>
                  <a:srgbClr val="000000"/>
                </a:solidFill>
              </a:rPr>
              <a:t>页</a:t>
            </a:r>
            <a:endParaRPr lang="zh-CN" altLang="en-US" dirty="0">
              <a:solidFill>
                <a:srgbClr val="000000"/>
              </a:solidFill>
            </a:endParaRPr>
          </a:p>
        </p:txBody>
      </p:sp>
    </p:spTree>
    <p:extLst>
      <p:ext uri="{BB962C8B-B14F-4D97-AF65-F5344CB8AC3E}">
        <p14:creationId xmlns:p14="http://schemas.microsoft.com/office/powerpoint/2010/main" val="267641849"/>
      </p:ext>
    </p:extLst>
  </p:cSld>
  <p:clrMap bg1="lt1" tx1="dk1" bg2="lt2" tx2="dk2" accent1="accent1" accent2="accent2" accent3="accent3" accent4="accent4" accent5="accent5" accent6="accent6" hlink="hlink" folHlink="folHlink"/>
  <p:sldLayoutIdLst>
    <p:sldLayoutId id="2147483663" r:id="rId1"/>
  </p:sldLayoutIdLst>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hf hdr="0" ftr="0"/>
  <p:txStyles>
    <p:titleStyle>
      <a:lvl1pPr algn="l" rtl="0" eaLnBrk="0" fontAlgn="base" hangingPunct="0">
        <a:spcBef>
          <a:spcPct val="0"/>
        </a:spcBef>
        <a:spcAft>
          <a:spcPct val="0"/>
        </a:spcAft>
        <a:defRPr sz="2400" b="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1pPr>
      <a:lvl2pPr marL="742950" indent="-28575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2pPr>
      <a:lvl3pPr marL="11430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3pPr>
      <a:lvl4pPr marL="16002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4pPr>
      <a:lvl5pPr marL="20574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zh-CN" dirty="0"/>
              <a:t>第三章　财务管理的价值</a:t>
            </a:r>
            <a:r>
              <a:rPr lang="zh-CN" altLang="zh-CN" dirty="0" smtClean="0"/>
              <a:t>观念</a:t>
            </a:r>
            <a:endParaRPr lang="zh-CN" altLang="en-US" dirty="0"/>
          </a:p>
        </p:txBody>
      </p:sp>
    </p:spTree>
    <p:extLst>
      <p:ext uri="{BB962C8B-B14F-4D97-AF65-F5344CB8AC3E}">
        <p14:creationId xmlns:p14="http://schemas.microsoft.com/office/powerpoint/2010/main" val="26923646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风险价值</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二、单项资产的风险与收益</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风险的衡量方法</a:t>
            </a:r>
          </a:p>
          <a:p>
            <a:r>
              <a:rPr lang="en-US" altLang="zh-CN" dirty="0"/>
              <a:t>1.</a:t>
            </a:r>
            <a:r>
              <a:rPr lang="zh-CN" altLang="zh-CN" dirty="0"/>
              <a:t>利用概率分布图</a:t>
            </a:r>
          </a:p>
          <a:p>
            <a:r>
              <a:rPr lang="en-US" altLang="zh-CN" dirty="0"/>
              <a:t>2.</a:t>
            </a:r>
            <a:r>
              <a:rPr lang="zh-CN" altLang="zh-CN" dirty="0"/>
              <a:t>利用数理统计指标</a:t>
            </a:r>
          </a:p>
          <a:p>
            <a:r>
              <a:rPr lang="en-US" altLang="zh-CN" dirty="0"/>
              <a:t>(1)</a:t>
            </a:r>
            <a:r>
              <a:rPr lang="zh-CN" altLang="zh-CN" dirty="0"/>
              <a:t>预期收益率——衡量收益率水平</a:t>
            </a:r>
          </a:p>
          <a:p>
            <a:r>
              <a:rPr lang="en-US" altLang="zh-CN" dirty="0"/>
              <a:t>(2)</a:t>
            </a:r>
            <a:r>
              <a:rPr lang="zh-CN" altLang="zh-CN" dirty="0"/>
              <a:t>方差</a:t>
            </a:r>
          </a:p>
          <a:p>
            <a:r>
              <a:rPr lang="en-US" altLang="zh-CN" dirty="0"/>
              <a:t>(3)</a:t>
            </a:r>
            <a:r>
              <a:rPr lang="zh-CN" altLang="zh-CN" dirty="0"/>
              <a:t>标准差</a:t>
            </a:r>
          </a:p>
          <a:p>
            <a:r>
              <a:rPr lang="en-US" altLang="zh-CN" dirty="0"/>
              <a:t>(4)</a:t>
            </a:r>
            <a:r>
              <a:rPr lang="zh-CN" altLang="zh-CN" dirty="0"/>
              <a:t>变异系数</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10</a:t>
            </a:fld>
            <a:endParaRPr lang="zh-CN" altLang="en-US" dirty="0">
              <a:solidFill>
                <a:srgbClr val="000000"/>
              </a:solidFill>
            </a:endParaRPr>
          </a:p>
        </p:txBody>
      </p:sp>
    </p:spTree>
    <p:extLst>
      <p:ext uri="{BB962C8B-B14F-4D97-AF65-F5344CB8AC3E}">
        <p14:creationId xmlns:p14="http://schemas.microsoft.com/office/powerpoint/2010/main" val="275527475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风险价值</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三、资产组合的风险与收益</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资产组合的概念</a:t>
            </a:r>
          </a:p>
          <a:p>
            <a:r>
              <a:rPr lang="zh-CN" altLang="zh-CN" dirty="0"/>
              <a:t>根据投资分散化的原则</a:t>
            </a:r>
            <a:r>
              <a:rPr lang="en-US" altLang="zh-CN" dirty="0"/>
              <a:t>,</a:t>
            </a:r>
            <a:r>
              <a:rPr lang="zh-CN" altLang="zh-CN" dirty="0"/>
              <a:t>投资者通常不会把所有的资金都投资于单一资产上</a:t>
            </a:r>
            <a:r>
              <a:rPr lang="en-US" altLang="zh-CN" dirty="0"/>
              <a:t>,</a:t>
            </a:r>
            <a:r>
              <a:rPr lang="zh-CN" altLang="zh-CN" dirty="0"/>
              <a:t>而是投资于不同风险、不同收益的不同资产上</a:t>
            </a:r>
            <a:r>
              <a:rPr lang="en-US" altLang="zh-CN" dirty="0"/>
              <a:t>,</a:t>
            </a:r>
            <a:r>
              <a:rPr lang="zh-CN" altLang="zh-CN" dirty="0"/>
              <a:t>从而形成若干个资产或证券组成的组合</a:t>
            </a:r>
            <a:r>
              <a:rPr lang="en-US" altLang="zh-CN" dirty="0"/>
              <a:t>,</a:t>
            </a:r>
            <a:r>
              <a:rPr lang="zh-CN" altLang="zh-CN" dirty="0"/>
              <a:t>称为投资组合</a:t>
            </a:r>
            <a:r>
              <a:rPr lang="zh-CN" altLang="zh-CN" dirty="0" smtClean="0"/>
              <a:t>。</a:t>
            </a:r>
            <a:endParaRPr lang="en-US" altLang="zh-CN" dirty="0" smtClean="0"/>
          </a:p>
          <a:p>
            <a:r>
              <a:rPr lang="zh-CN" altLang="zh-CN" dirty="0" smtClean="0"/>
              <a:t>在</a:t>
            </a:r>
            <a:r>
              <a:rPr lang="zh-CN" altLang="zh-CN" dirty="0"/>
              <a:t>理论上</a:t>
            </a:r>
            <a:r>
              <a:rPr lang="en-US" altLang="zh-CN" dirty="0"/>
              <a:t>,</a:t>
            </a:r>
            <a:r>
              <a:rPr lang="zh-CN" altLang="zh-CN" dirty="0"/>
              <a:t>资产组合将几种不同的资产或证券通过组合的方式</a:t>
            </a:r>
            <a:r>
              <a:rPr lang="en-US" altLang="zh-CN" dirty="0"/>
              <a:t>,</a:t>
            </a:r>
            <a:r>
              <a:rPr lang="zh-CN" altLang="zh-CN" dirty="0"/>
              <a:t>形成多样化效应</a:t>
            </a:r>
            <a:r>
              <a:rPr lang="en-US" altLang="zh-CN" dirty="0"/>
              <a:t>,</a:t>
            </a:r>
            <a:r>
              <a:rPr lang="zh-CN" altLang="zh-CN" dirty="0"/>
              <a:t>有效地将单个资产上的风险分散</a:t>
            </a:r>
            <a:r>
              <a:rPr lang="en-US" altLang="zh-CN" dirty="0"/>
              <a:t>,</a:t>
            </a:r>
            <a:r>
              <a:rPr lang="zh-CN" altLang="zh-CN" dirty="0"/>
              <a:t>从而降低整个投资组合中存在的风险。</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11</a:t>
            </a:fld>
            <a:endParaRPr lang="zh-CN" altLang="en-US" dirty="0">
              <a:solidFill>
                <a:srgbClr val="000000"/>
              </a:solidFill>
            </a:endParaRPr>
          </a:p>
        </p:txBody>
      </p:sp>
    </p:spTree>
    <p:extLst>
      <p:ext uri="{BB962C8B-B14F-4D97-AF65-F5344CB8AC3E}">
        <p14:creationId xmlns:p14="http://schemas.microsoft.com/office/powerpoint/2010/main" val="128149089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风险价值</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资产组合风险和收益的相关指标</a:t>
            </a:r>
          </a:p>
          <a:p>
            <a:r>
              <a:rPr lang="en-US" altLang="zh-CN" dirty="0"/>
              <a:t>1.</a:t>
            </a:r>
            <a:r>
              <a:rPr lang="zh-CN" altLang="zh-CN" dirty="0"/>
              <a:t>预期收益率</a:t>
            </a:r>
          </a:p>
          <a:p>
            <a:r>
              <a:rPr lang="en-US" altLang="zh-CN" dirty="0"/>
              <a:t>2.</a:t>
            </a:r>
            <a:r>
              <a:rPr lang="zh-CN" altLang="zh-CN" dirty="0"/>
              <a:t>协方差</a:t>
            </a:r>
          </a:p>
          <a:p>
            <a:r>
              <a:rPr lang="en-US" altLang="zh-CN" dirty="0"/>
              <a:t>3.</a:t>
            </a:r>
            <a:r>
              <a:rPr lang="zh-CN" altLang="zh-CN" dirty="0"/>
              <a:t>相关系数</a:t>
            </a:r>
          </a:p>
          <a:p>
            <a:r>
              <a:rPr lang="en-US" altLang="zh-CN" dirty="0"/>
              <a:t>4.</a:t>
            </a:r>
            <a:r>
              <a:rPr lang="zh-CN" altLang="zh-CN" dirty="0"/>
              <a:t>组合方差与标准差</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12</a:t>
            </a:fld>
            <a:endParaRPr lang="zh-CN" altLang="en-US" dirty="0">
              <a:solidFill>
                <a:srgbClr val="000000"/>
              </a:solidFill>
            </a:endParaRPr>
          </a:p>
        </p:txBody>
      </p:sp>
    </p:spTree>
    <p:extLst>
      <p:ext uri="{BB962C8B-B14F-4D97-AF65-F5344CB8AC3E}">
        <p14:creationId xmlns:p14="http://schemas.microsoft.com/office/powerpoint/2010/main" val="4223490986"/>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风险价值</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四、资本资产定价模型</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资本资产定价模型相关理论</a:t>
            </a:r>
          </a:p>
          <a:p>
            <a:r>
              <a:rPr lang="en-US" altLang="zh-CN" dirty="0"/>
              <a:t>1.</a:t>
            </a:r>
            <a:r>
              <a:rPr lang="zh-CN" altLang="zh-CN" dirty="0"/>
              <a:t>投资机会集</a:t>
            </a:r>
          </a:p>
          <a:p>
            <a:r>
              <a:rPr lang="en-US" altLang="zh-CN" dirty="0"/>
              <a:t>2.</a:t>
            </a:r>
            <a:r>
              <a:rPr lang="zh-CN" altLang="zh-CN" dirty="0"/>
              <a:t>资本市场线</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资本资产定价模型介绍</a:t>
            </a:r>
          </a:p>
          <a:p>
            <a:r>
              <a:rPr lang="en-US" altLang="zh-CN" dirty="0"/>
              <a:t>1.</a:t>
            </a:r>
            <a:r>
              <a:rPr lang="zh-CN" altLang="zh-CN" dirty="0"/>
              <a:t>由证券市场线推导资本资产定价模型</a:t>
            </a:r>
          </a:p>
          <a:p>
            <a:r>
              <a:rPr lang="en-US" altLang="zh-CN" dirty="0"/>
              <a:t>2.</a:t>
            </a:r>
            <a:r>
              <a:rPr lang="zh-CN" altLang="zh-CN" dirty="0"/>
              <a:t>资本资产定价模型与</a:t>
            </a:r>
            <a:r>
              <a:rPr lang="en-US" altLang="zh-CN" i="1" dirty="0"/>
              <a:t>β</a:t>
            </a:r>
            <a:r>
              <a:rPr lang="zh-CN" altLang="zh-CN" dirty="0"/>
              <a:t>系数</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13</a:t>
            </a:fld>
            <a:endParaRPr lang="zh-CN" altLang="en-US" dirty="0">
              <a:solidFill>
                <a:srgbClr val="000000"/>
              </a:solidFill>
            </a:endParaRPr>
          </a:p>
        </p:txBody>
      </p:sp>
    </p:spTree>
    <p:extLst>
      <p:ext uri="{BB962C8B-B14F-4D97-AF65-F5344CB8AC3E}">
        <p14:creationId xmlns:p14="http://schemas.microsoft.com/office/powerpoint/2010/main" val="397830659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估值原理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一、必要收益率的决定因素</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纯粹利率</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通货膨胀溢价</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违约风险溢价</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流动性风险溢价</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五</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期限风险溢价</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14</a:t>
            </a:fld>
            <a:endParaRPr lang="zh-CN" altLang="en-US" dirty="0">
              <a:solidFill>
                <a:srgbClr val="000000"/>
              </a:solidFill>
            </a:endParaRPr>
          </a:p>
        </p:txBody>
      </p:sp>
    </p:spTree>
    <p:extLst>
      <p:ext uri="{BB962C8B-B14F-4D97-AF65-F5344CB8AC3E}">
        <p14:creationId xmlns:p14="http://schemas.microsoft.com/office/powerpoint/2010/main" val="338647217"/>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估值原理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二、债券价值评估与收益率</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债券的分类</a:t>
            </a:r>
          </a:p>
          <a:p>
            <a:r>
              <a:rPr lang="en-US" altLang="zh-CN" dirty="0"/>
              <a:t>1.</a:t>
            </a:r>
            <a:r>
              <a:rPr lang="zh-CN" altLang="zh-CN" dirty="0"/>
              <a:t>按债券的发行人主体分类</a:t>
            </a:r>
          </a:p>
          <a:p>
            <a:r>
              <a:rPr lang="en-US" altLang="zh-CN" dirty="0"/>
              <a:t>2.</a:t>
            </a:r>
            <a:r>
              <a:rPr lang="zh-CN" altLang="zh-CN" dirty="0"/>
              <a:t>按付息方式分类</a:t>
            </a:r>
          </a:p>
          <a:p>
            <a:r>
              <a:rPr lang="en-US" altLang="zh-CN" dirty="0"/>
              <a:t>3.</a:t>
            </a:r>
            <a:r>
              <a:rPr lang="zh-CN" altLang="zh-CN" dirty="0"/>
              <a:t>按计息方式分类</a:t>
            </a:r>
          </a:p>
          <a:p>
            <a:r>
              <a:rPr lang="en-US" altLang="zh-CN" dirty="0"/>
              <a:t>4.</a:t>
            </a:r>
            <a:r>
              <a:rPr lang="zh-CN" altLang="zh-CN" dirty="0"/>
              <a:t>按债券是否能转换为股票分类</a:t>
            </a:r>
          </a:p>
          <a:p>
            <a:r>
              <a:rPr lang="en-US" altLang="zh-CN" dirty="0"/>
              <a:t>5.</a:t>
            </a:r>
            <a:r>
              <a:rPr lang="zh-CN" altLang="zh-CN" dirty="0"/>
              <a:t>按偿还期限分类</a:t>
            </a:r>
          </a:p>
          <a:p>
            <a:pPr marL="0" eaLnBrk="1" fontAlgn="auto" hangingPunct="1">
              <a:lnSpc>
                <a:spcPct val="125000"/>
              </a:lnSpc>
              <a:spcBef>
                <a:spcPts val="1200"/>
              </a:spcBef>
              <a:spcAft>
                <a:spcPts val="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债券估值</a:t>
            </a:r>
          </a:p>
          <a:p>
            <a:r>
              <a:rPr lang="en-US" altLang="zh-CN" dirty="0"/>
              <a:t>1.</a:t>
            </a:r>
            <a:r>
              <a:rPr lang="zh-CN" altLang="zh-CN" dirty="0"/>
              <a:t>债券价值的含义及计算</a:t>
            </a:r>
          </a:p>
          <a:p>
            <a:r>
              <a:rPr lang="en-US" altLang="zh-CN" dirty="0"/>
              <a:t>2.</a:t>
            </a:r>
            <a:r>
              <a:rPr lang="zh-CN" altLang="zh-CN" dirty="0"/>
              <a:t>三种具体情形</a:t>
            </a:r>
          </a:p>
          <a:p>
            <a:r>
              <a:rPr lang="en-US" altLang="zh-CN" dirty="0"/>
              <a:t>3.</a:t>
            </a:r>
            <a:r>
              <a:rPr lang="zh-CN" altLang="zh-CN" dirty="0"/>
              <a:t>两种特殊问题</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15</a:t>
            </a:fld>
            <a:endParaRPr lang="zh-CN" altLang="en-US" dirty="0">
              <a:solidFill>
                <a:srgbClr val="000000"/>
              </a:solidFill>
            </a:endParaRPr>
          </a:p>
        </p:txBody>
      </p:sp>
    </p:spTree>
    <p:extLst>
      <p:ext uri="{BB962C8B-B14F-4D97-AF65-F5344CB8AC3E}">
        <p14:creationId xmlns:p14="http://schemas.microsoft.com/office/powerpoint/2010/main" val="78142502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估值原理</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1800"/>
              </a:spcBef>
              <a:spcAft>
                <a:spcPts val="300"/>
              </a:spcAft>
              <a:buNone/>
            </a:pPr>
            <a:r>
              <a:rPr lang="en-US" altLang="zh-CN" sz="2200" b="1" dirty="0" smtClean="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债券价值的影响因素</a:t>
            </a:r>
          </a:p>
          <a:p>
            <a:r>
              <a:rPr lang="en-US" altLang="zh-CN" dirty="0"/>
              <a:t>1.</a:t>
            </a:r>
            <a:r>
              <a:rPr lang="zh-CN" altLang="zh-CN" dirty="0"/>
              <a:t>面值</a:t>
            </a:r>
          </a:p>
          <a:p>
            <a:r>
              <a:rPr lang="en-US" altLang="zh-CN" dirty="0"/>
              <a:t>2.</a:t>
            </a:r>
            <a:r>
              <a:rPr lang="zh-CN" altLang="zh-CN" dirty="0"/>
              <a:t>票面利率</a:t>
            </a:r>
          </a:p>
          <a:p>
            <a:r>
              <a:rPr lang="en-US" altLang="zh-CN" dirty="0"/>
              <a:t>3.</a:t>
            </a:r>
            <a:r>
              <a:rPr lang="zh-CN" altLang="zh-CN" dirty="0"/>
              <a:t>折现率</a:t>
            </a:r>
          </a:p>
          <a:p>
            <a:r>
              <a:rPr lang="en-US" altLang="zh-CN" dirty="0"/>
              <a:t>4.</a:t>
            </a:r>
            <a:r>
              <a:rPr lang="zh-CN" altLang="zh-CN" dirty="0"/>
              <a:t>到期时间</a:t>
            </a:r>
          </a:p>
          <a:p>
            <a:r>
              <a:rPr lang="en-US" altLang="zh-CN" dirty="0"/>
              <a:t>5.</a:t>
            </a:r>
            <a:r>
              <a:rPr lang="zh-CN" altLang="zh-CN" dirty="0"/>
              <a:t>付息</a:t>
            </a:r>
            <a:r>
              <a:rPr lang="zh-CN" altLang="zh-CN" dirty="0" smtClean="0"/>
              <a:t>频率</a:t>
            </a:r>
            <a:endParaRPr lang="en-US" altLang="zh-CN" dirty="0" smtClean="0"/>
          </a:p>
          <a:p>
            <a:endParaRPr lang="en-US" altLang="zh-CN" dirty="0"/>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债券收益率</a:t>
            </a:r>
          </a:p>
          <a:p>
            <a:r>
              <a:rPr lang="en-US" altLang="zh-CN" dirty="0"/>
              <a:t>1.</a:t>
            </a:r>
            <a:r>
              <a:rPr lang="zh-CN" altLang="zh-CN" dirty="0"/>
              <a:t>债券的到期收益率</a:t>
            </a:r>
          </a:p>
          <a:p>
            <a:r>
              <a:rPr lang="en-US" altLang="zh-CN" dirty="0"/>
              <a:t>2.</a:t>
            </a:r>
            <a:r>
              <a:rPr lang="zh-CN" altLang="zh-CN" dirty="0"/>
              <a:t>当期收益率</a:t>
            </a:r>
          </a:p>
          <a:p>
            <a:endParaRPr lang="zh-CN" altLang="zh-CN" dirty="0"/>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16</a:t>
            </a:fld>
            <a:endParaRPr lang="zh-CN" altLang="en-US" dirty="0">
              <a:solidFill>
                <a:srgbClr val="000000"/>
              </a:solidFill>
            </a:endParaRPr>
          </a:p>
        </p:txBody>
      </p:sp>
    </p:spTree>
    <p:extLst>
      <p:ext uri="{BB962C8B-B14F-4D97-AF65-F5344CB8AC3E}">
        <p14:creationId xmlns:p14="http://schemas.microsoft.com/office/powerpoint/2010/main" val="3929642105"/>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估值原理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三、股票价值评估与收益率</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普通股价值评估基本模型</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有限期持有的普通股</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无限期持有的普通股</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普通股的期望报酬率</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17</a:t>
            </a:fld>
            <a:endParaRPr lang="zh-CN" altLang="en-US" dirty="0">
              <a:solidFill>
                <a:srgbClr val="000000"/>
              </a:solidFill>
            </a:endParaRPr>
          </a:p>
        </p:txBody>
      </p:sp>
    </p:spTree>
    <p:extLst>
      <p:ext uri="{BB962C8B-B14F-4D97-AF65-F5344CB8AC3E}">
        <p14:creationId xmlns:p14="http://schemas.microsoft.com/office/powerpoint/2010/main" val="2352696859"/>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估值原理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四、混合金融工具估值</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优先股估值</a:t>
            </a:r>
          </a:p>
          <a:p>
            <a:r>
              <a:rPr lang="en-US" altLang="zh-CN" dirty="0"/>
              <a:t>1.</a:t>
            </a:r>
            <a:r>
              <a:rPr lang="zh-CN" altLang="zh-CN" dirty="0"/>
              <a:t>优先股价值评估方法</a:t>
            </a:r>
          </a:p>
          <a:p>
            <a:r>
              <a:rPr lang="en-US" altLang="zh-CN" dirty="0"/>
              <a:t>2.</a:t>
            </a:r>
            <a:r>
              <a:rPr lang="zh-CN" altLang="zh-CN" dirty="0"/>
              <a:t>优先股的期望报酬率</a:t>
            </a:r>
          </a:p>
          <a:p>
            <a:pPr marL="0" eaLnBrk="1" fontAlgn="auto" hangingPunct="1">
              <a:lnSpc>
                <a:spcPct val="125000"/>
              </a:lnSpc>
              <a:spcBef>
                <a:spcPts val="1800"/>
              </a:spcBef>
              <a:spcAft>
                <a:spcPts val="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永续债估值</a:t>
            </a:r>
          </a:p>
          <a:p>
            <a:r>
              <a:rPr lang="en-US" altLang="zh-CN" dirty="0"/>
              <a:t>1.</a:t>
            </a:r>
            <a:r>
              <a:rPr lang="zh-CN" altLang="zh-CN" dirty="0"/>
              <a:t>永续债价值评估方法</a:t>
            </a:r>
          </a:p>
          <a:p>
            <a:r>
              <a:rPr lang="en-US" altLang="zh-CN" dirty="0"/>
              <a:t>2.</a:t>
            </a:r>
            <a:r>
              <a:rPr lang="zh-CN" altLang="zh-CN" dirty="0"/>
              <a:t>优先股、永续债的期望报酬率</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18</a:t>
            </a:fld>
            <a:endParaRPr lang="zh-CN" altLang="en-US" dirty="0">
              <a:solidFill>
                <a:srgbClr val="000000"/>
              </a:solidFill>
            </a:endParaRPr>
          </a:p>
        </p:txBody>
      </p:sp>
    </p:spTree>
    <p:extLst>
      <p:ext uri="{BB962C8B-B14F-4D97-AF65-F5344CB8AC3E}">
        <p14:creationId xmlns:p14="http://schemas.microsoft.com/office/powerpoint/2010/main" val="3249500140"/>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估值原理</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附认股权证债券估值</a:t>
            </a:r>
          </a:p>
          <a:p>
            <a:r>
              <a:rPr lang="en-US" altLang="zh-CN" dirty="0"/>
              <a:t>1.</a:t>
            </a:r>
            <a:r>
              <a:rPr lang="zh-CN" altLang="zh-CN" dirty="0"/>
              <a:t>附认股权证债券的基本概念</a:t>
            </a:r>
          </a:p>
          <a:p>
            <a:r>
              <a:rPr lang="en-US" altLang="zh-CN" dirty="0"/>
              <a:t>2.</a:t>
            </a:r>
            <a:r>
              <a:rPr lang="zh-CN" altLang="zh-CN" dirty="0"/>
              <a:t>附认股权证债券的估值</a:t>
            </a:r>
          </a:p>
          <a:p>
            <a:r>
              <a:rPr lang="en-US" altLang="zh-CN" dirty="0"/>
              <a:t>3.</a:t>
            </a:r>
            <a:r>
              <a:rPr lang="zh-CN" altLang="zh-CN" dirty="0"/>
              <a:t>附认股权证债券的期望收益率</a:t>
            </a:r>
          </a:p>
          <a:p>
            <a:pPr marL="0" eaLnBrk="1" fontAlgn="auto" hangingPunct="1">
              <a:lnSpc>
                <a:spcPct val="125000"/>
              </a:lnSpc>
              <a:spcBef>
                <a:spcPts val="1800"/>
              </a:spcBef>
              <a:spcAft>
                <a:spcPts val="300"/>
              </a:spcAft>
              <a:buNone/>
            </a:pPr>
            <a:r>
              <a:rPr lang="en-US" altLang="zh-CN" sz="2200" b="1" dirty="0" smtClean="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可转换公司债券</a:t>
            </a:r>
          </a:p>
          <a:p>
            <a:r>
              <a:rPr lang="en-US" altLang="zh-CN" dirty="0"/>
              <a:t>1.</a:t>
            </a:r>
            <a:r>
              <a:rPr lang="zh-CN" altLang="zh-CN" dirty="0"/>
              <a:t>可转换公司债券的定义及特点</a:t>
            </a:r>
          </a:p>
          <a:p>
            <a:r>
              <a:rPr lang="en-US" altLang="zh-CN" dirty="0"/>
              <a:t>2.</a:t>
            </a:r>
            <a:r>
              <a:rPr lang="zh-CN" altLang="zh-CN" dirty="0"/>
              <a:t>可转换公司债券涉及的主要概念</a:t>
            </a:r>
          </a:p>
          <a:p>
            <a:r>
              <a:rPr lang="en-US" altLang="zh-CN" dirty="0"/>
              <a:t>3.</a:t>
            </a:r>
            <a:r>
              <a:rPr lang="zh-CN" altLang="zh-CN" dirty="0"/>
              <a:t>可转换公司债券的主要条款</a:t>
            </a:r>
          </a:p>
          <a:p>
            <a:r>
              <a:rPr lang="en-US" altLang="zh-CN" dirty="0"/>
              <a:t>4.</a:t>
            </a:r>
            <a:r>
              <a:rPr lang="zh-CN" altLang="zh-CN" dirty="0"/>
              <a:t>可转换公司债券的价值</a:t>
            </a:r>
          </a:p>
          <a:p>
            <a:r>
              <a:rPr lang="en-US" altLang="zh-CN" dirty="0"/>
              <a:t>5.</a:t>
            </a:r>
            <a:r>
              <a:rPr lang="zh-CN" altLang="zh-CN" dirty="0"/>
              <a:t>可转换公司债券的预期收益率</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19</a:t>
            </a:fld>
            <a:endParaRPr lang="zh-CN" altLang="en-US" dirty="0">
              <a:solidFill>
                <a:srgbClr val="000000"/>
              </a:solidFill>
            </a:endParaRPr>
          </a:p>
        </p:txBody>
      </p:sp>
    </p:spTree>
    <p:extLst>
      <p:ext uri="{BB962C8B-B14F-4D97-AF65-F5344CB8AC3E}">
        <p14:creationId xmlns:p14="http://schemas.microsoft.com/office/powerpoint/2010/main" val="4230695409"/>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dirty="0">
                <a:latin typeface="汉仪铁线黑-65简" panose="00020600040101010101" charset="-122"/>
                <a:ea typeface="汉仪铁线黑-65简" panose="00020600040101010101" charset="-122"/>
                <a:cs typeface="汉仪铁线黑-65简" panose="00020600040101010101" charset="-122"/>
              </a:rPr>
              <a:t>目</a:t>
            </a:r>
            <a:r>
              <a:rPr lang="en-US" altLang="zh-CN" sz="3200" b="1" dirty="0">
                <a:latin typeface="汉仪铁线黑-65简" panose="00020600040101010101" charset="-122"/>
                <a:ea typeface="汉仪铁线黑-65简" panose="00020600040101010101" charset="-122"/>
                <a:cs typeface="汉仪铁线黑-65简" panose="00020600040101010101" charset="-122"/>
              </a:rPr>
              <a:t> </a:t>
            </a:r>
            <a:r>
              <a:rPr lang="zh-CN" altLang="en-US" sz="3200" b="1" dirty="0">
                <a:latin typeface="汉仪铁线黑-65简" panose="00020600040101010101" charset="-122"/>
                <a:ea typeface="汉仪铁线黑-65简" panose="00020600040101010101" charset="-122"/>
                <a:cs typeface="汉仪铁线黑-65简" panose="00020600040101010101" charset="-122"/>
              </a:rPr>
              <a:t>录  </a:t>
            </a:r>
            <a:r>
              <a:rPr lang="en-US" altLang="zh-CN" sz="3200" b="1" dirty="0" smtClean="0">
                <a:latin typeface="Arial" panose="020B0604020202020204" pitchFamily="34" charset="0"/>
                <a:ea typeface="黑体" panose="02010609060101010101" pitchFamily="49" charset="-122"/>
              </a:rPr>
              <a:t>content</a:t>
            </a:r>
            <a:endParaRPr lang="zh-CN" altLang="en-US" sz="3200"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a:t>
            </a:fld>
            <a:endParaRPr lang="zh-CN" altLang="en-US" dirty="0">
              <a:solidFill>
                <a:srgbClr val="000000"/>
              </a:solidFill>
            </a:endParaRPr>
          </a:p>
        </p:txBody>
      </p:sp>
      <p:grpSp>
        <p:nvGrpSpPr>
          <p:cNvPr id="7" name="组合 6"/>
          <p:cNvGrpSpPr/>
          <p:nvPr/>
        </p:nvGrpSpPr>
        <p:grpSpPr>
          <a:xfrm>
            <a:off x="1326145" y="1929586"/>
            <a:ext cx="6390109" cy="2279494"/>
            <a:chOff x="2488640" y="2139114"/>
            <a:chExt cx="6390109" cy="2279494"/>
          </a:xfrm>
        </p:grpSpPr>
        <p:grpSp>
          <p:nvGrpSpPr>
            <p:cNvPr id="12" name="Group 4"/>
            <p:cNvGrpSpPr/>
            <p:nvPr/>
          </p:nvGrpSpPr>
          <p:grpSpPr bwMode="auto">
            <a:xfrm>
              <a:off x="2488640" y="2139114"/>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第一节　货币时间价值</a:t>
                </a:r>
                <a:endParaRPr lang="zh-CN" altLang="zh-CN" sz="2000" dirty="0">
                  <a:solidFill>
                    <a:srgbClr val="000000"/>
                  </a:solidFill>
                  <a:latin typeface="微软雅黑" panose="020B0503020204020204" pitchFamily="34" charset="-122"/>
                  <a:ea typeface="微软雅黑" panose="020B0503020204020204" pitchFamily="34" charset="-122"/>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13" name="Group 8"/>
            <p:cNvGrpSpPr/>
            <p:nvPr/>
          </p:nvGrpSpPr>
          <p:grpSpPr bwMode="auto">
            <a:xfrm>
              <a:off x="2488640" y="2975707"/>
              <a:ext cx="6390109" cy="639332"/>
              <a:chOff x="0" y="0"/>
              <a:chExt cx="2982" cy="288"/>
            </a:xfrm>
          </p:grpSpPr>
          <p:sp>
            <p:nvSpPr>
              <p:cNvPr id="18"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9"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第二节　风险价值</a:t>
                </a:r>
                <a:endParaRPr lang="zh-CN" altLang="en-US" sz="2000" dirty="0">
                  <a:solidFill>
                    <a:srgbClr val="000000"/>
                  </a:solidFill>
                  <a:latin typeface="微软雅黑" panose="020B0503020204020204" pitchFamily="34" charset="-122"/>
                  <a:ea typeface="微软雅黑" panose="020B0503020204020204" pitchFamily="34" charset="-122"/>
                  <a:cs typeface="锐字工房云字库准圆GBK" panose="02010604000000000000" charset="-122"/>
                  <a:sym typeface="+mn-ea"/>
                </a:endParaRPr>
              </a:p>
            </p:txBody>
          </p:sp>
          <p:sp>
            <p:nvSpPr>
              <p:cNvPr id="20"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14" name="Group 12"/>
            <p:cNvGrpSpPr/>
            <p:nvPr/>
          </p:nvGrpSpPr>
          <p:grpSpPr bwMode="auto">
            <a:xfrm>
              <a:off x="2488640" y="3779276"/>
              <a:ext cx="6390109" cy="639332"/>
              <a:chOff x="0" y="0"/>
              <a:chExt cx="2982" cy="288"/>
            </a:xfrm>
          </p:grpSpPr>
          <p:sp>
            <p:nvSpPr>
              <p:cNvPr id="15"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6"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第三节　估值原理</a:t>
                </a:r>
                <a:endParaRPr lang="zh-CN" altLang="en-US" sz="2000"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17"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413955601"/>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货币时间价值</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一、时间轴与时间价值</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时间轴</a:t>
            </a:r>
          </a:p>
          <a:p>
            <a:r>
              <a:rPr lang="en-US" altLang="zh-CN" dirty="0"/>
              <a:t>1.</a:t>
            </a:r>
            <a:r>
              <a:rPr lang="zh-CN" altLang="zh-CN" dirty="0"/>
              <a:t>时间轴的定义</a:t>
            </a:r>
          </a:p>
          <a:p>
            <a:r>
              <a:rPr lang="en-US" altLang="zh-CN" dirty="0"/>
              <a:t>2.</a:t>
            </a:r>
            <a:r>
              <a:rPr lang="zh-CN" altLang="zh-CN" dirty="0"/>
              <a:t>时间轴的基本概念</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货币时间价值</a:t>
            </a:r>
          </a:p>
          <a:p>
            <a:r>
              <a:rPr lang="zh-CN" altLang="zh-CN" dirty="0"/>
              <a:t>货币时间价值是指货币经历一段时间的投资和再投资后所增加的价值。</a:t>
            </a:r>
          </a:p>
          <a:p>
            <a:r>
              <a:rPr lang="zh-CN" altLang="zh-CN" dirty="0"/>
              <a:t>在财务管理中</a:t>
            </a:r>
            <a:r>
              <a:rPr lang="en-US" altLang="zh-CN" dirty="0"/>
              <a:t>,</a:t>
            </a:r>
            <a:r>
              <a:rPr lang="zh-CN" altLang="zh-CN" dirty="0"/>
              <a:t>对于超过</a:t>
            </a:r>
            <a:r>
              <a:rPr lang="en-US" altLang="zh-CN" dirty="0"/>
              <a:t>1</a:t>
            </a:r>
            <a:r>
              <a:rPr lang="zh-CN" altLang="zh-CN" dirty="0"/>
              <a:t>年的投资、筹资行为</a:t>
            </a:r>
            <a:r>
              <a:rPr lang="en-US" altLang="zh-CN" dirty="0"/>
              <a:t>,</a:t>
            </a:r>
            <a:r>
              <a:rPr lang="zh-CN" altLang="zh-CN" dirty="0"/>
              <a:t>我们经常会借助货币时间价值来考虑该项决策行为是否正确</a:t>
            </a:r>
            <a:r>
              <a:rPr lang="en-US" altLang="zh-CN" dirty="0"/>
              <a:t>,</a:t>
            </a:r>
            <a:r>
              <a:rPr lang="zh-CN" altLang="zh-CN" dirty="0"/>
              <a:t>因为企业进行投资决策时会考虑时间成本</a:t>
            </a:r>
            <a:r>
              <a:rPr lang="en-US" altLang="zh-CN" dirty="0"/>
              <a:t>,</a:t>
            </a:r>
            <a:r>
              <a:rPr lang="zh-CN" altLang="zh-CN" dirty="0"/>
              <a:t>若投资并没有为我们带来预期的最低增量收益</a:t>
            </a:r>
            <a:r>
              <a:rPr lang="en-US" altLang="zh-CN" dirty="0"/>
              <a:t>,</a:t>
            </a:r>
            <a:r>
              <a:rPr lang="zh-CN" altLang="zh-CN" dirty="0"/>
              <a:t>则该项投资对于我们而言失去投资的</a:t>
            </a:r>
            <a:r>
              <a:rPr lang="zh-CN" altLang="zh-CN" dirty="0" smtClean="0"/>
              <a:t>必要性。</a:t>
            </a:r>
            <a:endParaRPr lang="zh-CN" altLang="zh-CN" dirty="0"/>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3</a:t>
            </a:fld>
            <a:endParaRPr lang="zh-CN" altLang="en-US" dirty="0">
              <a:solidFill>
                <a:srgbClr val="000000"/>
              </a:solidFill>
            </a:endParaRPr>
          </a:p>
        </p:txBody>
      </p:sp>
    </p:spTree>
    <p:extLst>
      <p:ext uri="{BB962C8B-B14F-4D97-AF65-F5344CB8AC3E}">
        <p14:creationId xmlns:p14="http://schemas.microsoft.com/office/powerpoint/2010/main" val="2597385370"/>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货币时间价值</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二、终值与现值</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单利终值与现值</a:t>
            </a:r>
          </a:p>
          <a:p>
            <a:r>
              <a:rPr lang="en-US" altLang="zh-CN" dirty="0"/>
              <a:t>1.</a:t>
            </a:r>
            <a:r>
              <a:rPr lang="zh-CN" altLang="zh-CN" dirty="0"/>
              <a:t>单利终值</a:t>
            </a:r>
          </a:p>
          <a:p>
            <a:r>
              <a:rPr lang="en-US" altLang="zh-CN" dirty="0"/>
              <a:t>2.</a:t>
            </a:r>
            <a:r>
              <a:rPr lang="zh-CN" altLang="zh-CN" dirty="0"/>
              <a:t>单利现值</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复利终值与现值</a:t>
            </a:r>
          </a:p>
          <a:p>
            <a:r>
              <a:rPr lang="en-US" altLang="zh-CN" dirty="0"/>
              <a:t>1.</a:t>
            </a:r>
            <a:r>
              <a:rPr lang="zh-CN" altLang="zh-CN" dirty="0"/>
              <a:t>复利终值</a:t>
            </a:r>
          </a:p>
          <a:p>
            <a:r>
              <a:rPr lang="en-US" altLang="zh-CN" dirty="0"/>
              <a:t>2.</a:t>
            </a:r>
            <a:r>
              <a:rPr lang="zh-CN" altLang="zh-CN" dirty="0"/>
              <a:t>复利现值</a:t>
            </a:r>
          </a:p>
          <a:p>
            <a:r>
              <a:rPr lang="en-US" altLang="zh-CN" dirty="0"/>
              <a:t>3.</a:t>
            </a:r>
            <a:r>
              <a:rPr lang="zh-CN" altLang="zh-CN" dirty="0"/>
              <a:t>报价利率、计息期利率和有效年利率</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4</a:t>
            </a:fld>
            <a:endParaRPr lang="zh-CN" altLang="en-US" dirty="0">
              <a:solidFill>
                <a:srgbClr val="000000"/>
              </a:solidFill>
            </a:endParaRPr>
          </a:p>
        </p:txBody>
      </p:sp>
    </p:spTree>
    <p:extLst>
      <p:ext uri="{BB962C8B-B14F-4D97-AF65-F5344CB8AC3E}">
        <p14:creationId xmlns:p14="http://schemas.microsoft.com/office/powerpoint/2010/main" val="3516940086"/>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货币时间价值</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三、年金终值与现值</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年金的含义与分类</a:t>
            </a:r>
          </a:p>
          <a:p>
            <a:r>
              <a:rPr lang="en-US" altLang="zh-CN" dirty="0"/>
              <a:t>1.</a:t>
            </a:r>
            <a:r>
              <a:rPr lang="zh-CN" altLang="zh-CN" dirty="0"/>
              <a:t>普通年金</a:t>
            </a:r>
          </a:p>
          <a:p>
            <a:r>
              <a:rPr lang="en-US" altLang="zh-CN" dirty="0"/>
              <a:t>2.</a:t>
            </a:r>
            <a:r>
              <a:rPr lang="zh-CN" altLang="zh-CN" dirty="0"/>
              <a:t>预付年金</a:t>
            </a:r>
          </a:p>
          <a:p>
            <a:r>
              <a:rPr lang="en-US" altLang="zh-CN" dirty="0"/>
              <a:t>3.</a:t>
            </a:r>
            <a:r>
              <a:rPr lang="zh-CN" altLang="zh-CN" dirty="0"/>
              <a:t>递延年金</a:t>
            </a:r>
          </a:p>
          <a:p>
            <a:r>
              <a:rPr lang="en-US" altLang="zh-CN" dirty="0"/>
              <a:t>4.</a:t>
            </a:r>
            <a:r>
              <a:rPr lang="zh-CN" altLang="zh-CN" dirty="0"/>
              <a:t>永续年金</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普通年金终值与现值</a:t>
            </a:r>
          </a:p>
          <a:p>
            <a:r>
              <a:rPr lang="en-US" altLang="zh-CN" dirty="0"/>
              <a:t>1.</a:t>
            </a:r>
            <a:r>
              <a:rPr lang="zh-CN" altLang="zh-CN" dirty="0"/>
              <a:t>普通年金终值</a:t>
            </a:r>
          </a:p>
          <a:p>
            <a:r>
              <a:rPr lang="en-US" altLang="zh-CN" dirty="0"/>
              <a:t>2.</a:t>
            </a:r>
            <a:r>
              <a:rPr lang="zh-CN" altLang="zh-CN" dirty="0"/>
              <a:t>普通年金现值</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5</a:t>
            </a:fld>
            <a:endParaRPr lang="zh-CN" altLang="en-US" dirty="0">
              <a:solidFill>
                <a:srgbClr val="000000"/>
              </a:solidFill>
            </a:endParaRPr>
          </a:p>
        </p:txBody>
      </p:sp>
    </p:spTree>
    <p:extLst>
      <p:ext uri="{BB962C8B-B14F-4D97-AF65-F5344CB8AC3E}">
        <p14:creationId xmlns:p14="http://schemas.microsoft.com/office/powerpoint/2010/main" val="209134374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货币时间价值</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四、时间价值计算中的特殊问题</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基于普通年金的年偿债基金和年投资回收额</a:t>
            </a:r>
          </a:p>
          <a:p>
            <a:r>
              <a:rPr lang="en-US" altLang="zh-CN" dirty="0"/>
              <a:t>1.</a:t>
            </a:r>
            <a:r>
              <a:rPr lang="zh-CN" altLang="zh-CN" dirty="0"/>
              <a:t>年偿债基金</a:t>
            </a:r>
          </a:p>
          <a:p>
            <a:r>
              <a:rPr lang="en-US" altLang="zh-CN" dirty="0"/>
              <a:t>2.</a:t>
            </a:r>
            <a:r>
              <a:rPr lang="zh-CN" altLang="zh-CN" dirty="0"/>
              <a:t>年投资回收额</a:t>
            </a:r>
          </a:p>
          <a:p>
            <a:r>
              <a:rPr lang="en-US" altLang="zh-CN" dirty="0"/>
              <a:t>3.</a:t>
            </a:r>
            <a:r>
              <a:rPr lang="zh-CN" altLang="zh-CN" dirty="0"/>
              <a:t>预付年金</a:t>
            </a:r>
          </a:p>
          <a:p>
            <a:r>
              <a:rPr lang="en-US" altLang="zh-CN" dirty="0"/>
              <a:t>4.</a:t>
            </a:r>
            <a:r>
              <a:rPr lang="zh-CN" altLang="zh-CN" dirty="0"/>
              <a:t>递延年金</a:t>
            </a:r>
          </a:p>
          <a:p>
            <a:r>
              <a:rPr lang="en-US" altLang="zh-CN" dirty="0"/>
              <a:t>5.</a:t>
            </a:r>
            <a:r>
              <a:rPr lang="zh-CN" altLang="zh-CN" dirty="0"/>
              <a:t>永续年金</a:t>
            </a:r>
          </a:p>
          <a:p>
            <a:r>
              <a:rPr lang="en-US" altLang="zh-CN" dirty="0"/>
              <a:t>6.</a:t>
            </a:r>
            <a:r>
              <a:rPr lang="zh-CN" altLang="zh-CN" dirty="0"/>
              <a:t>内插法的运用</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6</a:t>
            </a:fld>
            <a:endParaRPr lang="zh-CN" altLang="en-US" dirty="0">
              <a:solidFill>
                <a:srgbClr val="000000"/>
              </a:solidFill>
            </a:endParaRPr>
          </a:p>
        </p:txBody>
      </p:sp>
    </p:spTree>
    <p:extLst>
      <p:ext uri="{BB962C8B-B14F-4D97-AF65-F5344CB8AC3E}">
        <p14:creationId xmlns:p14="http://schemas.microsoft.com/office/powerpoint/2010/main" val="273225700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风险价值</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一、风险的概念、特征与种类</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风险的概念</a:t>
            </a:r>
          </a:p>
          <a:p>
            <a:r>
              <a:rPr lang="zh-CN" altLang="zh-CN" dirty="0"/>
              <a:t>第一种是将风险看作机会</a:t>
            </a:r>
            <a:r>
              <a:rPr lang="en-US" altLang="zh-CN" dirty="0"/>
              <a:t>,</a:t>
            </a:r>
            <a:r>
              <a:rPr lang="zh-CN" altLang="zh-CN" dirty="0"/>
              <a:t>认为未来风险越大</a:t>
            </a:r>
            <a:r>
              <a:rPr lang="en-US" altLang="zh-CN" dirty="0"/>
              <a:t>,</a:t>
            </a:r>
            <a:r>
              <a:rPr lang="zh-CN" altLang="zh-CN" dirty="0"/>
              <a:t>该项目所带来的收益报酬也就越高</a:t>
            </a:r>
            <a:r>
              <a:rPr lang="en-US" altLang="zh-CN" dirty="0"/>
              <a:t>,</a:t>
            </a:r>
            <a:r>
              <a:rPr lang="zh-CN" altLang="zh-CN" dirty="0"/>
              <a:t>当然所需要承担的损失可能性也就越高。</a:t>
            </a:r>
          </a:p>
          <a:p>
            <a:r>
              <a:rPr lang="zh-CN" altLang="zh-CN" dirty="0"/>
              <a:t>第二种是将风险看作危机</a:t>
            </a:r>
            <a:r>
              <a:rPr lang="en-US" altLang="zh-CN" dirty="0"/>
              <a:t>,</a:t>
            </a:r>
            <a:r>
              <a:rPr lang="zh-CN" altLang="zh-CN" dirty="0"/>
              <a:t>认为风险是未来会带来损失的大小以及可能性水平</a:t>
            </a:r>
            <a:r>
              <a:rPr lang="en-US" altLang="zh-CN" dirty="0"/>
              <a:t>,</a:t>
            </a:r>
            <a:r>
              <a:rPr lang="zh-CN" altLang="zh-CN" dirty="0"/>
              <a:t>将风险近似看作亏损。</a:t>
            </a:r>
          </a:p>
          <a:p>
            <a:r>
              <a:rPr lang="zh-CN" altLang="zh-CN" dirty="0"/>
              <a:t>第三种是将风险视为对于未来结果的不确定性</a:t>
            </a:r>
            <a:r>
              <a:rPr lang="en-US" altLang="zh-CN" dirty="0"/>
              <a:t>,</a:t>
            </a:r>
            <a:r>
              <a:rPr lang="zh-CN" altLang="zh-CN" dirty="0"/>
              <a:t>即指未来的结果与期望水平产生不一致的水平</a:t>
            </a:r>
            <a:r>
              <a:rPr lang="en-US" altLang="zh-CN" dirty="0"/>
              <a:t>,</a:t>
            </a:r>
            <a:r>
              <a:rPr lang="zh-CN" altLang="zh-CN" dirty="0"/>
              <a:t>代表着未来实际结果与预期期望之间产生偏离的程度。</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7</a:t>
            </a:fld>
            <a:endParaRPr lang="zh-CN" altLang="en-US" dirty="0">
              <a:solidFill>
                <a:srgbClr val="000000"/>
              </a:solidFill>
            </a:endParaRPr>
          </a:p>
        </p:txBody>
      </p:sp>
    </p:spTree>
    <p:extLst>
      <p:ext uri="{BB962C8B-B14F-4D97-AF65-F5344CB8AC3E}">
        <p14:creationId xmlns:p14="http://schemas.microsoft.com/office/powerpoint/2010/main" val="2334996873"/>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风险价值</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风险的特征</a:t>
            </a:r>
          </a:p>
          <a:p>
            <a:r>
              <a:rPr lang="en-US" altLang="zh-CN" dirty="0"/>
              <a:t>1.</a:t>
            </a:r>
            <a:r>
              <a:rPr lang="zh-CN" altLang="zh-CN" dirty="0"/>
              <a:t>风险具有不确定性</a:t>
            </a:r>
          </a:p>
          <a:p>
            <a:r>
              <a:rPr lang="en-US" altLang="zh-CN" dirty="0"/>
              <a:t>2.</a:t>
            </a:r>
            <a:r>
              <a:rPr lang="zh-CN" altLang="zh-CN" dirty="0"/>
              <a:t>风险具有动态性</a:t>
            </a:r>
          </a:p>
          <a:p>
            <a:r>
              <a:rPr lang="en-US" altLang="zh-CN" dirty="0"/>
              <a:t>3.</a:t>
            </a:r>
            <a:r>
              <a:rPr lang="zh-CN" altLang="zh-CN" dirty="0"/>
              <a:t>风险具有偶然性</a:t>
            </a:r>
          </a:p>
          <a:p>
            <a:r>
              <a:rPr lang="en-US" altLang="zh-CN" dirty="0"/>
              <a:t>4.</a:t>
            </a:r>
            <a:r>
              <a:rPr lang="zh-CN" altLang="zh-CN" dirty="0"/>
              <a:t>风险具有可知性</a:t>
            </a:r>
          </a:p>
          <a:p>
            <a:r>
              <a:rPr lang="en-US" altLang="zh-CN" dirty="0"/>
              <a:t>5.</a:t>
            </a:r>
            <a:r>
              <a:rPr lang="zh-CN" altLang="zh-CN" dirty="0"/>
              <a:t>风险具有客观性</a:t>
            </a:r>
          </a:p>
          <a:p>
            <a:r>
              <a:rPr lang="en-US" altLang="zh-CN" dirty="0"/>
              <a:t>6.</a:t>
            </a:r>
            <a:r>
              <a:rPr lang="zh-CN" altLang="zh-CN" dirty="0"/>
              <a:t>风险具有相对性</a:t>
            </a:r>
          </a:p>
          <a:p>
            <a:r>
              <a:rPr lang="en-US" altLang="zh-CN" dirty="0"/>
              <a:t>7.</a:t>
            </a:r>
            <a:r>
              <a:rPr lang="zh-CN" altLang="zh-CN" dirty="0"/>
              <a:t>风险具有普遍性</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8</a:t>
            </a:fld>
            <a:endParaRPr lang="zh-CN" altLang="en-US" dirty="0">
              <a:solidFill>
                <a:srgbClr val="000000"/>
              </a:solidFill>
            </a:endParaRPr>
          </a:p>
        </p:txBody>
      </p:sp>
    </p:spTree>
    <p:extLst>
      <p:ext uri="{BB962C8B-B14F-4D97-AF65-F5344CB8AC3E}">
        <p14:creationId xmlns:p14="http://schemas.microsoft.com/office/powerpoint/2010/main" val="250200472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风险价值</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风险的种类</a:t>
            </a:r>
          </a:p>
          <a:p>
            <a:r>
              <a:rPr lang="en-US" altLang="zh-CN" dirty="0"/>
              <a:t>1.</a:t>
            </a:r>
            <a:r>
              <a:rPr lang="zh-CN" altLang="zh-CN" dirty="0"/>
              <a:t>基于公司价值创造过程进行区分</a:t>
            </a:r>
          </a:p>
          <a:p>
            <a:r>
              <a:rPr lang="en-US" altLang="zh-CN" dirty="0"/>
              <a:t>2.</a:t>
            </a:r>
            <a:r>
              <a:rPr lang="zh-CN" altLang="zh-CN" dirty="0"/>
              <a:t>基于投资组合理论的风险分类</a:t>
            </a:r>
          </a:p>
          <a:p>
            <a:r>
              <a:rPr lang="en-US" altLang="zh-CN" dirty="0"/>
              <a:t>3.</a:t>
            </a:r>
            <a:r>
              <a:rPr lang="zh-CN" altLang="zh-CN" dirty="0"/>
              <a:t>基于风险的来源</a:t>
            </a:r>
          </a:p>
          <a:p>
            <a:r>
              <a:rPr lang="en-US" altLang="zh-CN" dirty="0"/>
              <a:t>4.</a:t>
            </a:r>
            <a:r>
              <a:rPr lang="zh-CN" altLang="zh-CN" dirty="0"/>
              <a:t>风险与收益的内在关系</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9</a:t>
            </a:fld>
            <a:endParaRPr lang="zh-CN" altLang="en-US" dirty="0">
              <a:solidFill>
                <a:srgbClr val="000000"/>
              </a:solidFill>
            </a:endParaRPr>
          </a:p>
        </p:txBody>
      </p:sp>
    </p:spTree>
    <p:extLst>
      <p:ext uri="{BB962C8B-B14F-4D97-AF65-F5344CB8AC3E}">
        <p14:creationId xmlns:p14="http://schemas.microsoft.com/office/powerpoint/2010/main" val="1759914665"/>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1120</Words>
  <Application>Microsoft Office PowerPoint</Application>
  <PresentationFormat>宽屏</PresentationFormat>
  <Paragraphs>181</Paragraphs>
  <Slides>19</Slides>
  <Notes>0</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19</vt:i4>
      </vt:variant>
    </vt:vector>
  </HeadingPairs>
  <TitlesOfParts>
    <vt:vector size="34" baseType="lpstr">
      <vt:lpstr>GungsuhChe</vt:lpstr>
      <vt:lpstr>方正粗黑宋简体</vt:lpstr>
      <vt:lpstr>汉仪铁线黑-65简</vt:lpstr>
      <vt:lpstr>黑体</vt:lpstr>
      <vt:lpstr>楷体</vt:lpstr>
      <vt:lpstr>锐字工房云字库准圆GBK</vt:lpstr>
      <vt:lpstr>宋体</vt:lpstr>
      <vt:lpstr>微软雅黑</vt:lpstr>
      <vt:lpstr>Arial</vt:lpstr>
      <vt:lpstr>Calibri</vt:lpstr>
      <vt:lpstr>Calibri Light</vt:lpstr>
      <vt:lpstr>Times New Roman</vt:lpstr>
      <vt:lpstr>Office 主题</vt:lpstr>
      <vt:lpstr>1_自定义设计方案</vt:lpstr>
      <vt:lpstr>默认设计模板</vt:lpstr>
      <vt:lpstr>第三章　财务管理的价值观念</vt:lpstr>
      <vt:lpstr>目 录  content</vt:lpstr>
      <vt:lpstr>第一节　货币时间价值</vt:lpstr>
      <vt:lpstr>第一节　货币时间价值</vt:lpstr>
      <vt:lpstr>第一节　货币时间价值</vt:lpstr>
      <vt:lpstr>第一节　货币时间价值</vt:lpstr>
      <vt:lpstr>第二节　风险价值</vt:lpstr>
      <vt:lpstr>第二节　风险价值</vt:lpstr>
      <vt:lpstr>第二节　风险价值</vt:lpstr>
      <vt:lpstr>第二节　风险价值</vt:lpstr>
      <vt:lpstr>第二节　风险价值</vt:lpstr>
      <vt:lpstr>第二节　风险价值</vt:lpstr>
      <vt:lpstr>第二节　风险价值</vt:lpstr>
      <vt:lpstr>第三节　估值原理</vt:lpstr>
      <vt:lpstr>第三节　估值原理</vt:lpstr>
      <vt:lpstr>第三节　估值原理</vt:lpstr>
      <vt:lpstr>第三节　估值原理</vt:lpstr>
      <vt:lpstr>第三节　估值原理</vt:lpstr>
      <vt:lpstr>第三节　估值原理</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第三章　财务管理的价值观念</dc:title>
  <dc:creator>s_cc@winning.com.cn</dc:creator>
  <cp:lastModifiedBy>s_cc@winning.com.cn</cp:lastModifiedBy>
  <cp:revision>1</cp:revision>
  <dcterms:created xsi:type="dcterms:W3CDTF">2024-03-15T14:02:52Z</dcterms:created>
  <dcterms:modified xsi:type="dcterms:W3CDTF">2024-03-15T14:28:35Z</dcterms:modified>
</cp:coreProperties>
</file>