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661849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1218680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995136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4100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81635676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499685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800144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280618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51839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2746498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3477152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1544145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04F6BE-A4FE-4B41-995E-F52AFC76618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856407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04F6BE-A4FE-4B41-995E-F52AFC766184}"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60D485-4781-43B1-8F84-2F5D43AC8EA7}" type="slidenum">
              <a:rPr lang="zh-CN" altLang="en-US" smtClean="0"/>
              <a:t>‹#›</a:t>
            </a:fld>
            <a:endParaRPr lang="zh-CN" altLang="en-US"/>
          </a:p>
        </p:txBody>
      </p:sp>
    </p:spTree>
    <p:extLst>
      <p:ext uri="{BB962C8B-B14F-4D97-AF65-F5344CB8AC3E}">
        <p14:creationId xmlns:p14="http://schemas.microsoft.com/office/powerpoint/2010/main" val="776963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1486324084"/>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3846088902"/>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第七章　短期筹资管理</a:t>
            </a:r>
            <a:r>
              <a:rPr lang="en-US" altLang="zh-CN" dirty="0"/>
              <a:t>	</a:t>
            </a:r>
            <a:endParaRPr lang="zh-CN" altLang="en-US" dirty="0"/>
          </a:p>
        </p:txBody>
      </p:sp>
    </p:spTree>
    <p:extLst>
      <p:ext uri="{BB962C8B-B14F-4D97-AF65-F5344CB8AC3E}">
        <p14:creationId xmlns:p14="http://schemas.microsoft.com/office/powerpoint/2010/main" val="3660863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自然性筹资</a:t>
            </a:r>
            <a:endParaRPr lang="zh-CN" altLang="en-US" dirty="0"/>
          </a:p>
        </p:txBody>
      </p:sp>
      <p:sp>
        <p:nvSpPr>
          <p:cNvPr id="3" name="内容占位符 2"/>
          <p:cNvSpPr>
            <a:spLocks noGrp="1"/>
          </p:cNvSpPr>
          <p:nvPr>
            <p:ph idx="1"/>
          </p:nvPr>
        </p:nvSpPr>
        <p:spPr>
          <a:xfrm>
            <a:off x="678180" y="1539240"/>
            <a:ext cx="10881474"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应付费用筹资额的计算</a:t>
            </a:r>
          </a:p>
          <a:p>
            <a:r>
              <a:rPr lang="zh-CN" altLang="zh-CN" dirty="0"/>
              <a:t>为了准确把握应付费用所能产生的筹资规模</a:t>
            </a:r>
            <a:r>
              <a:rPr lang="en-US" altLang="zh-CN" dirty="0"/>
              <a:t>,</a:t>
            </a:r>
            <a:r>
              <a:rPr lang="zh-CN" altLang="zh-CN" dirty="0"/>
              <a:t>从而顺利编制筹资计划、降低企业整体筹资成本</a:t>
            </a:r>
            <a:r>
              <a:rPr lang="en-US" altLang="zh-CN" dirty="0"/>
              <a:t>,</a:t>
            </a:r>
            <a:r>
              <a:rPr lang="zh-CN" altLang="zh-CN" dirty="0"/>
              <a:t>企业通常需要测算经营活动所产生的各种应付费用的总额。当前应付费用筹资额一般按照平均占用天数计算。</a:t>
            </a:r>
          </a:p>
          <a:p>
            <a:r>
              <a:rPr lang="zh-CN" altLang="zh-CN" dirty="0"/>
              <a:t>平均占用天数是指从应付费用产生之日起到实际支付之日止的平均占用天数。应付费用的筹资额可以利用平均每日发生额与平均占用天数相乘确定</a:t>
            </a:r>
            <a:r>
              <a:rPr lang="en-US" altLang="zh-CN" dirty="0"/>
              <a:t>,</a:t>
            </a:r>
            <a:r>
              <a:rPr lang="zh-CN" altLang="zh-CN" dirty="0"/>
              <a:t>即</a:t>
            </a:r>
          </a:p>
          <a:p>
            <a:r>
              <a:rPr lang="zh-CN" altLang="zh-CN" dirty="0"/>
              <a:t>应付费用筹资额</a:t>
            </a:r>
            <a:r>
              <a:rPr lang="en-US" altLang="zh-CN" dirty="0"/>
              <a:t>=</a:t>
            </a:r>
            <a:r>
              <a:rPr lang="zh-CN" altLang="zh-CN" dirty="0"/>
              <a:t>平均每日发生额</a:t>
            </a:r>
            <a:r>
              <a:rPr lang="en-US" altLang="zh-CN" dirty="0"/>
              <a:t>×</a:t>
            </a:r>
            <a:r>
              <a:rPr lang="zh-CN" altLang="zh-CN" dirty="0"/>
              <a:t>平均占用天数</a:t>
            </a:r>
            <a:r>
              <a:rPr lang="en-US" altLang="zh-CN" dirty="0"/>
              <a:t>(</a:t>
            </a:r>
            <a:r>
              <a:rPr lang="zh-CN" altLang="zh-CN" dirty="0"/>
              <a:t>公式</a:t>
            </a:r>
            <a:r>
              <a:rPr lang="en-US" altLang="zh-CN" dirty="0"/>
              <a:t>7-8)</a:t>
            </a:r>
            <a:endParaRPr lang="zh-CN" altLang="zh-CN"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46598282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第三节　短期借款</a:t>
            </a:r>
            <a:r>
              <a:rPr lang="zh-CN" altLang="zh-CN" dirty="0" smtClean="0">
                <a:solidFill>
                  <a:srgbClr val="000000"/>
                </a:solidFill>
                <a:cs typeface="Times New Roman" panose="02020603050405020304" pitchFamily="18" charset="0"/>
              </a:rPr>
              <a:t>筹资</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一、短期借款的种类</a:t>
            </a:r>
          </a:p>
          <a:p>
            <a:r>
              <a:rPr lang="zh-CN" altLang="zh-CN" dirty="0"/>
              <a:t>我国目前的短期借款按照目的和用途分为若干种</a:t>
            </a:r>
            <a:r>
              <a:rPr lang="en-US" altLang="zh-CN" dirty="0"/>
              <a:t>,</a:t>
            </a:r>
            <a:r>
              <a:rPr lang="zh-CN" altLang="zh-CN" dirty="0"/>
              <a:t>主要有生产周转借款、临时借款、结算借款等。按照国际通行做法</a:t>
            </a:r>
            <a:r>
              <a:rPr lang="en-US" altLang="zh-CN" dirty="0"/>
              <a:t>,</a:t>
            </a:r>
            <a:r>
              <a:rPr lang="zh-CN" altLang="zh-CN" dirty="0"/>
              <a:t>短期借款还可以按照偿还方式不同</a:t>
            </a:r>
            <a:r>
              <a:rPr lang="en-US" altLang="zh-CN" dirty="0"/>
              <a:t>,</a:t>
            </a:r>
            <a:r>
              <a:rPr lang="zh-CN" altLang="zh-CN" dirty="0"/>
              <a:t>分为一次性偿还借款和分期偿还借款</a:t>
            </a:r>
            <a:r>
              <a:rPr lang="en-US" altLang="zh-CN" dirty="0"/>
              <a:t>;</a:t>
            </a:r>
            <a:r>
              <a:rPr lang="zh-CN" altLang="zh-CN" dirty="0"/>
              <a:t>按照利息支付方法不同</a:t>
            </a:r>
            <a:r>
              <a:rPr lang="en-US" altLang="zh-CN" dirty="0"/>
              <a:t>,</a:t>
            </a:r>
            <a:r>
              <a:rPr lang="zh-CN" altLang="zh-CN" dirty="0"/>
              <a:t>分为收款法借款、贴现法借款和加息法借款</a:t>
            </a:r>
            <a:r>
              <a:rPr lang="en-US" altLang="zh-CN" dirty="0"/>
              <a:t>;</a:t>
            </a:r>
            <a:r>
              <a:rPr lang="zh-CN" altLang="zh-CN" dirty="0"/>
              <a:t>按照有无担保</a:t>
            </a:r>
            <a:r>
              <a:rPr lang="en-US" altLang="zh-CN" dirty="0"/>
              <a:t>,</a:t>
            </a:r>
            <a:r>
              <a:rPr lang="zh-CN" altLang="zh-CN" dirty="0"/>
              <a:t>分为抵押借款和信用借款等。</a:t>
            </a:r>
          </a:p>
          <a:p>
            <a:r>
              <a:rPr lang="zh-CN" altLang="zh-CN" dirty="0"/>
              <a:t>企业在申请借款时</a:t>
            </a:r>
            <a:r>
              <a:rPr lang="en-US" altLang="zh-CN" dirty="0"/>
              <a:t>,</a:t>
            </a:r>
            <a:r>
              <a:rPr lang="zh-CN" altLang="zh-CN" dirty="0"/>
              <a:t>应根据各种借款的条件和需要加以选择。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188589585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第三节　短期借款</a:t>
            </a:r>
            <a:r>
              <a:rPr lang="zh-CN" altLang="zh-CN" dirty="0" smtClean="0">
                <a:solidFill>
                  <a:srgbClr val="000000"/>
                </a:solidFill>
                <a:cs typeface="Times New Roman" panose="02020603050405020304" pitchFamily="18" charset="0"/>
              </a:rPr>
              <a:t>筹资</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二、短期借款的取得</a:t>
            </a:r>
          </a:p>
          <a:p>
            <a:r>
              <a:rPr lang="zh-CN" altLang="zh-CN" dirty="0"/>
              <a:t>企业举借短期借款</a:t>
            </a:r>
            <a:r>
              <a:rPr lang="en-US" altLang="zh-CN" dirty="0"/>
              <a:t>,</a:t>
            </a:r>
            <a:r>
              <a:rPr lang="zh-CN" altLang="zh-CN" dirty="0"/>
              <a:t>首先必须提出申请</a:t>
            </a:r>
            <a:r>
              <a:rPr lang="en-US" altLang="zh-CN" dirty="0"/>
              <a:t>,</a:t>
            </a:r>
            <a:r>
              <a:rPr lang="zh-CN" altLang="zh-CN" dirty="0"/>
              <a:t>经过审查同意后借贷双方签订借款合同</a:t>
            </a:r>
            <a:r>
              <a:rPr lang="en-US" altLang="zh-CN" dirty="0"/>
              <a:t>,</a:t>
            </a:r>
            <a:r>
              <a:rPr lang="zh-CN" altLang="zh-CN" dirty="0"/>
              <a:t>注明借款用途、金额、利率、期限、还款方式、违约责任等</a:t>
            </a:r>
            <a:r>
              <a:rPr lang="en-US" altLang="zh-CN" dirty="0"/>
              <a:t>;</a:t>
            </a:r>
            <a:r>
              <a:rPr lang="zh-CN" altLang="zh-CN" dirty="0"/>
              <a:t>然后企业根据借款合同办理借款手续</a:t>
            </a:r>
            <a:r>
              <a:rPr lang="en-US" altLang="zh-CN" dirty="0"/>
              <a:t>;</a:t>
            </a:r>
            <a:r>
              <a:rPr lang="zh-CN" altLang="zh-CN" dirty="0"/>
              <a:t>借款手续完毕</a:t>
            </a:r>
            <a:r>
              <a:rPr lang="en-US" altLang="zh-CN" dirty="0"/>
              <a:t>,</a:t>
            </a:r>
            <a:r>
              <a:rPr lang="zh-CN" altLang="zh-CN" dirty="0"/>
              <a:t>企业便可取得借款。</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131687744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第三节　短期借款</a:t>
            </a:r>
            <a:r>
              <a:rPr lang="zh-CN" altLang="zh-CN" dirty="0" smtClean="0">
                <a:solidFill>
                  <a:srgbClr val="000000"/>
                </a:solidFill>
                <a:cs typeface="Times New Roman" panose="02020603050405020304" pitchFamily="18" charset="0"/>
              </a:rPr>
              <a:t>筹资</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三、短期借款的信用条件</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信贷限额</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周转信贷协定</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补偿性余额</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借款抵押</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偿还条件</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六</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其他承诺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34515705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第三节　短期借款</a:t>
            </a:r>
            <a:r>
              <a:rPr lang="zh-CN" altLang="zh-CN" dirty="0" smtClean="0">
                <a:solidFill>
                  <a:srgbClr val="000000"/>
                </a:solidFill>
                <a:cs typeface="Times New Roman" panose="02020603050405020304" pitchFamily="18" charset="0"/>
              </a:rPr>
              <a:t>筹资</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a:xfrm>
            <a:off x="678180" y="1416408"/>
            <a:ext cx="10740390" cy="4609465"/>
          </a:xfrm>
        </p:spPr>
        <p:txBody>
          <a:bodyPr/>
          <a:lstStyle/>
          <a:p>
            <a:pPr marL="0" indent="0">
              <a:buNone/>
            </a:pPr>
            <a:r>
              <a:rPr lang="zh-CN" altLang="zh-CN" sz="2600" b="1" dirty="0">
                <a:latin typeface="黑体" panose="02010609060101010101" charset="-122"/>
                <a:ea typeface="黑体" panose="02010609060101010101" charset="-122"/>
              </a:rPr>
              <a:t>四、短期借款成本及贷款银行选择</a:t>
            </a:r>
          </a:p>
          <a:p>
            <a:pPr marL="0" eaLnBrk="1" fontAlgn="auto" hangingPunct="1">
              <a:lnSpc>
                <a:spcPct val="125000"/>
              </a:lnSpc>
              <a:spcBef>
                <a:spcPts val="3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短期借款的成本</a:t>
            </a:r>
          </a:p>
          <a:p>
            <a:r>
              <a:rPr lang="en-US" altLang="zh-CN" dirty="0"/>
              <a:t>1.</a:t>
            </a:r>
            <a:r>
              <a:rPr lang="zh-CN" altLang="zh-CN" dirty="0"/>
              <a:t>单利</a:t>
            </a:r>
          </a:p>
          <a:p>
            <a:r>
              <a:rPr lang="en-US" altLang="zh-CN" dirty="0"/>
              <a:t>2.</a:t>
            </a:r>
            <a:r>
              <a:rPr lang="zh-CN" altLang="zh-CN" dirty="0"/>
              <a:t>复利</a:t>
            </a:r>
          </a:p>
          <a:p>
            <a:r>
              <a:rPr lang="en-US" altLang="zh-CN" dirty="0"/>
              <a:t>3.</a:t>
            </a:r>
            <a:r>
              <a:rPr lang="zh-CN" altLang="zh-CN" dirty="0"/>
              <a:t>贴现利率</a:t>
            </a:r>
          </a:p>
          <a:p>
            <a:r>
              <a:rPr lang="en-US" altLang="zh-CN" dirty="0"/>
              <a:t>4.</a:t>
            </a:r>
            <a:r>
              <a:rPr lang="zh-CN" altLang="zh-CN" dirty="0"/>
              <a:t>附加利率</a:t>
            </a:r>
          </a:p>
          <a:p>
            <a:pPr marL="0" eaLnBrk="1" fontAlgn="auto" hangingPunct="1">
              <a:lnSpc>
                <a:spcPct val="125000"/>
              </a:lnSpc>
              <a:spcBef>
                <a:spcPts val="12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贷款银行的选择</a:t>
            </a:r>
          </a:p>
          <a:p>
            <a:r>
              <a:rPr lang="en-US" altLang="zh-CN" dirty="0"/>
              <a:t>1.</a:t>
            </a:r>
            <a:r>
              <a:rPr lang="zh-CN" altLang="zh-CN" dirty="0"/>
              <a:t>银行对待风险的基本政策</a:t>
            </a:r>
          </a:p>
          <a:p>
            <a:r>
              <a:rPr lang="en-US" altLang="zh-CN" dirty="0"/>
              <a:t>2.</a:t>
            </a:r>
            <a:r>
              <a:rPr lang="zh-CN" altLang="zh-CN" dirty="0"/>
              <a:t>银行所能提供的咨询服务</a:t>
            </a:r>
          </a:p>
          <a:p>
            <a:r>
              <a:rPr lang="en-US" altLang="zh-CN" dirty="0"/>
              <a:t>3.</a:t>
            </a:r>
            <a:r>
              <a:rPr lang="zh-CN" altLang="zh-CN" dirty="0"/>
              <a:t>银行对待客户的忠诚度</a:t>
            </a:r>
          </a:p>
          <a:p>
            <a:r>
              <a:rPr lang="en-US" altLang="zh-CN" dirty="0"/>
              <a:t>4.</a:t>
            </a:r>
            <a:r>
              <a:rPr lang="zh-CN" altLang="zh-CN" dirty="0"/>
              <a:t>银行贷款的专业化程度</a:t>
            </a:r>
          </a:p>
          <a:p>
            <a:r>
              <a:rPr lang="en-US" altLang="zh-CN" dirty="0"/>
              <a:t>5.</a:t>
            </a:r>
            <a:r>
              <a:rPr lang="zh-CN" altLang="zh-CN" dirty="0"/>
              <a:t>其他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117042890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第三节　短期借款</a:t>
            </a:r>
            <a:r>
              <a:rPr lang="zh-CN" altLang="zh-CN" dirty="0" smtClean="0">
                <a:solidFill>
                  <a:srgbClr val="000000"/>
                </a:solidFill>
                <a:cs typeface="Times New Roman" panose="02020603050405020304" pitchFamily="18" charset="0"/>
              </a:rPr>
              <a:t>筹资</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a:xfrm>
            <a:off x="678180" y="1539240"/>
            <a:ext cx="10650220" cy="4609465"/>
          </a:xfrm>
        </p:spPr>
        <p:txBody>
          <a:bodyPr/>
          <a:lstStyle/>
          <a:p>
            <a:pPr marL="0" indent="0">
              <a:buNone/>
            </a:pPr>
            <a:r>
              <a:rPr lang="zh-CN" altLang="zh-CN" sz="2600" b="1" dirty="0">
                <a:latin typeface="黑体" panose="02010609060101010101" charset="-122"/>
                <a:ea typeface="黑体" panose="02010609060101010101" charset="-122"/>
              </a:rPr>
              <a:t>五、短期借款筹资的优缺点</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短期借款筹资的优点</a:t>
            </a:r>
          </a:p>
          <a:p>
            <a:r>
              <a:rPr lang="zh-CN" altLang="zh-CN" dirty="0"/>
              <a:t>首先</a:t>
            </a:r>
            <a:r>
              <a:rPr lang="en-US" altLang="zh-CN" dirty="0"/>
              <a:t>,</a:t>
            </a:r>
            <a:r>
              <a:rPr lang="zh-CN" altLang="zh-CN" dirty="0"/>
              <a:t>银行资金充足</a:t>
            </a:r>
            <a:r>
              <a:rPr lang="en-US" altLang="zh-CN" dirty="0"/>
              <a:t>,</a:t>
            </a:r>
            <a:r>
              <a:rPr lang="zh-CN" altLang="zh-CN" dirty="0"/>
              <a:t>实力雄厚</a:t>
            </a:r>
            <a:r>
              <a:rPr lang="en-US" altLang="zh-CN" dirty="0"/>
              <a:t>,</a:t>
            </a:r>
            <a:r>
              <a:rPr lang="zh-CN" altLang="zh-CN" dirty="0"/>
              <a:t>能随时为企业提供比较多的短期贷款。对于季节性和临时性的资金需求</a:t>
            </a:r>
            <a:r>
              <a:rPr lang="en-US" altLang="zh-CN" dirty="0"/>
              <a:t>,</a:t>
            </a:r>
            <a:r>
              <a:rPr lang="zh-CN" altLang="zh-CN" dirty="0"/>
              <a:t>采用银行短期借款尤为方便。而对于规模大、信誉好的大企业</a:t>
            </a:r>
            <a:r>
              <a:rPr lang="en-US" altLang="zh-CN" dirty="0"/>
              <a:t>,</a:t>
            </a:r>
            <a:r>
              <a:rPr lang="zh-CN" altLang="zh-CN" dirty="0"/>
              <a:t>更可以比较低的利率借入资金。其次</a:t>
            </a:r>
            <a:r>
              <a:rPr lang="en-US" altLang="zh-CN" dirty="0"/>
              <a:t>,</a:t>
            </a:r>
            <a:r>
              <a:rPr lang="zh-CN" altLang="zh-CN" dirty="0"/>
              <a:t>短期借款具有较好的弹性</a:t>
            </a:r>
            <a:r>
              <a:rPr lang="en-US" altLang="zh-CN" dirty="0"/>
              <a:t>,</a:t>
            </a:r>
            <a:r>
              <a:rPr lang="zh-CN" altLang="zh-CN" dirty="0"/>
              <a:t>可以在资金需要量增加时借款</a:t>
            </a:r>
            <a:r>
              <a:rPr lang="en-US" altLang="zh-CN" dirty="0"/>
              <a:t>,</a:t>
            </a:r>
            <a:r>
              <a:rPr lang="zh-CN" altLang="zh-CN" dirty="0"/>
              <a:t>在资金需要量减少时还款。</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短期借款筹资的缺点</a:t>
            </a:r>
          </a:p>
          <a:p>
            <a:r>
              <a:rPr lang="zh-CN" altLang="zh-CN" dirty="0"/>
              <a:t>首先</a:t>
            </a:r>
            <a:r>
              <a:rPr lang="en-US" altLang="zh-CN" dirty="0"/>
              <a:t>,</a:t>
            </a:r>
            <a:r>
              <a:rPr lang="zh-CN" altLang="zh-CN" dirty="0"/>
              <a:t>资本成本较高。采用短期借款成本比较高</a:t>
            </a:r>
            <a:r>
              <a:rPr lang="en-US" altLang="zh-CN" dirty="0"/>
              <a:t>,</a:t>
            </a:r>
            <a:r>
              <a:rPr lang="zh-CN" altLang="zh-CN" dirty="0"/>
              <a:t>不仅不能与商业信用相比</a:t>
            </a:r>
            <a:r>
              <a:rPr lang="en-US" altLang="zh-CN" dirty="0"/>
              <a:t>,</a:t>
            </a:r>
            <a:r>
              <a:rPr lang="zh-CN" altLang="zh-CN" dirty="0"/>
              <a:t>与短期融资券相比也高出许多</a:t>
            </a:r>
            <a:r>
              <a:rPr lang="en-US" altLang="zh-CN" dirty="0"/>
              <a:t>,</a:t>
            </a:r>
            <a:r>
              <a:rPr lang="zh-CN" altLang="zh-CN" dirty="0"/>
              <a:t>而抵押借款因需要支付管理和服务费用</a:t>
            </a:r>
            <a:r>
              <a:rPr lang="en-US" altLang="zh-CN" dirty="0"/>
              <a:t>,</a:t>
            </a:r>
            <a:r>
              <a:rPr lang="zh-CN" altLang="zh-CN" dirty="0"/>
              <a:t>成本更高。其次</a:t>
            </a:r>
            <a:r>
              <a:rPr lang="en-US" altLang="zh-CN" dirty="0"/>
              <a:t>,</a:t>
            </a:r>
            <a:r>
              <a:rPr lang="zh-CN" altLang="zh-CN" dirty="0"/>
              <a:t>限制较多。向银行借款</a:t>
            </a:r>
            <a:r>
              <a:rPr lang="en-US" altLang="zh-CN" dirty="0"/>
              <a:t>,</a:t>
            </a:r>
            <a:r>
              <a:rPr lang="zh-CN" altLang="zh-CN" dirty="0"/>
              <a:t>银行要对企业的经营和财务状况进行调查后才能决定是否贷款</a:t>
            </a:r>
            <a:r>
              <a:rPr lang="en-US" altLang="zh-CN" dirty="0"/>
              <a:t>,</a:t>
            </a:r>
            <a:r>
              <a:rPr lang="zh-CN" altLang="zh-CN" dirty="0"/>
              <a:t>有些银行还会对企业有一定的控制权</a:t>
            </a:r>
            <a:r>
              <a:rPr lang="en-US" altLang="zh-CN" dirty="0"/>
              <a:t>,</a:t>
            </a:r>
            <a:r>
              <a:rPr lang="zh-CN" altLang="zh-CN" dirty="0"/>
              <a:t>要求企业把流动利率、负债率维持在一定的范围内</a:t>
            </a:r>
            <a:r>
              <a:rPr lang="en-US" altLang="zh-CN" dirty="0"/>
              <a:t>,</a:t>
            </a:r>
            <a:r>
              <a:rPr lang="zh-CN" altLang="zh-CN" dirty="0"/>
              <a:t>这些都会对企业构成限制。</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210626357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7" name="组合 6"/>
          <p:cNvGrpSpPr/>
          <p:nvPr/>
        </p:nvGrpSpPr>
        <p:grpSpPr>
          <a:xfrm>
            <a:off x="1326145" y="1929586"/>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短期筹资政策</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自然性筹资</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短期借款筹资	</a:t>
                </a: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5039754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短期筹资政策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一、短期筹资的概念特征与分类</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短期筹资的概念与特征</a:t>
            </a:r>
          </a:p>
          <a:p>
            <a:r>
              <a:rPr lang="en-US" altLang="zh-CN" dirty="0"/>
              <a:t>1.</a:t>
            </a:r>
            <a:r>
              <a:rPr lang="zh-CN" altLang="zh-CN" dirty="0"/>
              <a:t>筹资速度快</a:t>
            </a:r>
            <a:r>
              <a:rPr lang="en-US" altLang="zh-CN" dirty="0"/>
              <a:t>,</a:t>
            </a:r>
            <a:r>
              <a:rPr lang="zh-CN" altLang="zh-CN" dirty="0"/>
              <a:t>容易取得</a:t>
            </a:r>
          </a:p>
          <a:p>
            <a:r>
              <a:rPr lang="en-US" altLang="zh-CN" dirty="0"/>
              <a:t>2.</a:t>
            </a:r>
            <a:r>
              <a:rPr lang="zh-CN" altLang="zh-CN" dirty="0"/>
              <a:t>筹资富有弹性</a:t>
            </a:r>
          </a:p>
          <a:p>
            <a:r>
              <a:rPr lang="en-US" altLang="zh-CN" dirty="0"/>
              <a:t>3.</a:t>
            </a:r>
            <a:r>
              <a:rPr lang="zh-CN" altLang="zh-CN" dirty="0"/>
              <a:t>筹资成本低</a:t>
            </a:r>
          </a:p>
          <a:p>
            <a:r>
              <a:rPr lang="en-US" altLang="zh-CN" dirty="0"/>
              <a:t>4.</a:t>
            </a:r>
            <a:r>
              <a:rPr lang="zh-CN" altLang="zh-CN" dirty="0"/>
              <a:t>筹资风险高</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短期筹资的分类</a:t>
            </a:r>
          </a:p>
          <a:p>
            <a:r>
              <a:rPr lang="en-US" altLang="zh-CN" dirty="0"/>
              <a:t>1.</a:t>
            </a:r>
            <a:r>
              <a:rPr lang="zh-CN" altLang="zh-CN" dirty="0"/>
              <a:t>按应付金额是否确定分为应付金额确定的短期负债和应付金额不确定的短期负债</a:t>
            </a:r>
          </a:p>
          <a:p>
            <a:r>
              <a:rPr lang="en-US" altLang="zh-CN" dirty="0"/>
              <a:t>2.</a:t>
            </a:r>
            <a:r>
              <a:rPr lang="zh-CN" altLang="zh-CN" dirty="0"/>
              <a:t>按短期负债的形成情况分为自然性短期负债和临时性短期负债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127641690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短期筹资政策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二、短期筹资政策的类型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配合型筹资政策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pic>
        <p:nvPicPr>
          <p:cNvPr id="6" name="图片 5"/>
          <p:cNvPicPr>
            <a:picLocks noChangeAspect="1"/>
          </p:cNvPicPr>
          <p:nvPr/>
        </p:nvPicPr>
        <p:blipFill>
          <a:blip r:embed="rId2"/>
          <a:stretch>
            <a:fillRect/>
          </a:stretch>
        </p:blipFill>
        <p:spPr>
          <a:xfrm>
            <a:off x="3715674" y="2544431"/>
            <a:ext cx="4924425" cy="3152775"/>
          </a:xfrm>
          <a:prstGeom prst="rect">
            <a:avLst/>
          </a:prstGeom>
        </p:spPr>
      </p:pic>
      <p:sp>
        <p:nvSpPr>
          <p:cNvPr id="7" name="矩形 6"/>
          <p:cNvSpPr/>
          <p:nvPr/>
        </p:nvSpPr>
        <p:spPr>
          <a:xfrm>
            <a:off x="4873684" y="5919787"/>
            <a:ext cx="2608406"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7-1</a:t>
            </a:r>
            <a:r>
              <a:rPr lang="zh-CN" altLang="zh-CN" dirty="0">
                <a:solidFill>
                  <a:srgbClr val="000000"/>
                </a:solidFill>
                <a:latin typeface="NEU-BZ-S92"/>
                <a:cs typeface="Times New Roman" panose="02020603050405020304" pitchFamily="18" charset="0"/>
              </a:rPr>
              <a:t>　配合型筹资政策</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7636965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短期筹资政策</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稳健型筹资政策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pic>
        <p:nvPicPr>
          <p:cNvPr id="6" name="图片 5"/>
          <p:cNvPicPr>
            <a:picLocks noChangeAspect="1"/>
          </p:cNvPicPr>
          <p:nvPr/>
        </p:nvPicPr>
        <p:blipFill>
          <a:blip r:embed="rId2"/>
          <a:stretch>
            <a:fillRect/>
          </a:stretch>
        </p:blipFill>
        <p:spPr>
          <a:xfrm>
            <a:off x="3600450" y="2047195"/>
            <a:ext cx="4895850" cy="3619500"/>
          </a:xfrm>
          <a:prstGeom prst="rect">
            <a:avLst/>
          </a:prstGeom>
        </p:spPr>
      </p:pic>
      <p:sp>
        <p:nvSpPr>
          <p:cNvPr id="7" name="矩形 6"/>
          <p:cNvSpPr/>
          <p:nvPr/>
        </p:nvSpPr>
        <p:spPr>
          <a:xfrm>
            <a:off x="4744172" y="5821317"/>
            <a:ext cx="2608406"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7-2</a:t>
            </a:r>
            <a:r>
              <a:rPr lang="zh-CN" altLang="zh-CN" dirty="0">
                <a:solidFill>
                  <a:srgbClr val="000000"/>
                </a:solidFill>
                <a:latin typeface="NEU-BZ-S92"/>
                <a:cs typeface="Times New Roman" panose="02020603050405020304" pitchFamily="18" charset="0"/>
              </a:rPr>
              <a:t>　稳健型筹资政策</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2388910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短期筹资政策</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激进型筹资政策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pic>
        <p:nvPicPr>
          <p:cNvPr id="6" name="图片 5"/>
          <p:cNvPicPr>
            <a:picLocks noChangeAspect="1"/>
          </p:cNvPicPr>
          <p:nvPr/>
        </p:nvPicPr>
        <p:blipFill>
          <a:blip r:embed="rId2"/>
          <a:stretch>
            <a:fillRect/>
          </a:stretch>
        </p:blipFill>
        <p:spPr>
          <a:xfrm>
            <a:off x="3340100" y="2308136"/>
            <a:ext cx="4886325" cy="3305175"/>
          </a:xfrm>
          <a:prstGeom prst="rect">
            <a:avLst/>
          </a:prstGeom>
        </p:spPr>
      </p:pic>
      <p:sp>
        <p:nvSpPr>
          <p:cNvPr id="7" name="矩形 6"/>
          <p:cNvSpPr/>
          <p:nvPr/>
        </p:nvSpPr>
        <p:spPr>
          <a:xfrm>
            <a:off x="4315285" y="5876836"/>
            <a:ext cx="2608406"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7-3</a:t>
            </a:r>
            <a:r>
              <a:rPr lang="zh-CN" altLang="zh-CN" dirty="0">
                <a:solidFill>
                  <a:srgbClr val="000000"/>
                </a:solidFill>
                <a:latin typeface="NEU-BZ-S92"/>
                <a:cs typeface="Times New Roman" panose="02020603050405020304" pitchFamily="18" charset="0"/>
              </a:rPr>
              <a:t>　激进型筹资政策</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3766262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自然性筹资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一、商业信用</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商业信用的形式</a:t>
            </a:r>
          </a:p>
          <a:p>
            <a:r>
              <a:rPr lang="en-US" altLang="zh-CN" dirty="0"/>
              <a:t>1.</a:t>
            </a:r>
            <a:r>
              <a:rPr lang="zh-CN" altLang="zh-CN" dirty="0"/>
              <a:t>赊购商品</a:t>
            </a:r>
          </a:p>
          <a:p>
            <a:r>
              <a:rPr lang="en-US" altLang="zh-CN" dirty="0"/>
              <a:t>2.</a:t>
            </a:r>
            <a:r>
              <a:rPr lang="zh-CN" altLang="zh-CN" dirty="0"/>
              <a:t>预收货款</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商业信用的条件</a:t>
            </a:r>
          </a:p>
          <a:p>
            <a:r>
              <a:rPr lang="en-US" altLang="zh-CN" dirty="0"/>
              <a:t>1.</a:t>
            </a:r>
            <a:r>
              <a:rPr lang="zh-CN" altLang="zh-CN" dirty="0"/>
              <a:t>预付货款</a:t>
            </a:r>
          </a:p>
          <a:p>
            <a:r>
              <a:rPr lang="en-US" altLang="zh-CN" dirty="0"/>
              <a:t>2.</a:t>
            </a:r>
            <a:r>
              <a:rPr lang="zh-CN" altLang="zh-CN" dirty="0"/>
              <a:t>延期付款</a:t>
            </a:r>
            <a:r>
              <a:rPr lang="en-US" altLang="zh-CN" dirty="0"/>
              <a:t>,</a:t>
            </a:r>
            <a:r>
              <a:rPr lang="zh-CN" altLang="zh-CN" dirty="0"/>
              <a:t>但不提供现金折扣</a:t>
            </a:r>
          </a:p>
          <a:p>
            <a:r>
              <a:rPr lang="en-US" altLang="zh-CN" dirty="0"/>
              <a:t>3.</a:t>
            </a:r>
            <a:r>
              <a:rPr lang="zh-CN" altLang="zh-CN" dirty="0"/>
              <a:t>延期付款</a:t>
            </a:r>
            <a:r>
              <a:rPr lang="en-US" altLang="zh-CN" dirty="0"/>
              <a:t>,</a:t>
            </a:r>
            <a:r>
              <a:rPr lang="zh-CN" altLang="zh-CN" dirty="0"/>
              <a:t>但早付款有现金折扣</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389091126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自然性筹资</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商业信用的控制</a:t>
            </a:r>
          </a:p>
          <a:p>
            <a:r>
              <a:rPr lang="en-US" altLang="zh-CN" dirty="0"/>
              <a:t>1.</a:t>
            </a:r>
            <a:r>
              <a:rPr lang="zh-CN" altLang="zh-CN" dirty="0"/>
              <a:t>信息系统的监督</a:t>
            </a:r>
          </a:p>
          <a:p>
            <a:r>
              <a:rPr lang="en-US" altLang="zh-CN" dirty="0"/>
              <a:t>2.</a:t>
            </a:r>
            <a:r>
              <a:rPr lang="zh-CN" altLang="zh-CN" dirty="0"/>
              <a:t>应付账款余额控制</a:t>
            </a:r>
          </a:p>
          <a:p>
            <a:r>
              <a:rPr lang="en-US" altLang="zh-CN" dirty="0" smtClean="0"/>
              <a:t>3.</a:t>
            </a:r>
            <a:r>
              <a:rPr lang="zh-CN" altLang="zh-CN" dirty="0" smtClean="0"/>
              <a:t>道德</a:t>
            </a:r>
            <a:r>
              <a:rPr lang="zh-CN" altLang="zh-CN" dirty="0"/>
              <a:t>控制</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87369996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自然性筹资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二、应付费用</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应付费用的概念</a:t>
            </a:r>
          </a:p>
          <a:p>
            <a:r>
              <a:rPr lang="zh-CN" altLang="zh-CN" dirty="0"/>
              <a:t>应付费用是指企业在生产经营过程中发生的应付而未付的费用</a:t>
            </a:r>
            <a:r>
              <a:rPr lang="en-US" altLang="zh-CN" dirty="0"/>
              <a:t>,</a:t>
            </a:r>
            <a:r>
              <a:rPr lang="zh-CN" altLang="zh-CN" dirty="0"/>
              <a:t>比如应付职工薪酬、应交税费等。这些应付费用一般是形成在先</a:t>
            </a:r>
            <a:r>
              <a:rPr lang="en-US" altLang="zh-CN" dirty="0"/>
              <a:t>,</a:t>
            </a:r>
            <a:r>
              <a:rPr lang="zh-CN" altLang="zh-CN" dirty="0"/>
              <a:t>支付在后</a:t>
            </a:r>
            <a:r>
              <a:rPr lang="en-US" altLang="zh-CN" dirty="0"/>
              <a:t>,</a:t>
            </a:r>
            <a:r>
              <a:rPr lang="zh-CN" altLang="zh-CN" dirty="0"/>
              <a:t>因此在支付之前可以为企业所利用。由于应付费用结算期往往比较固定</a:t>
            </a:r>
            <a:r>
              <a:rPr lang="en-US" altLang="zh-CN" dirty="0"/>
              <a:t>,</a:t>
            </a:r>
            <a:r>
              <a:rPr lang="zh-CN" altLang="zh-CN" dirty="0"/>
              <a:t>占用的数额也比较固定</a:t>
            </a:r>
            <a:r>
              <a:rPr lang="en-US" altLang="zh-CN" dirty="0"/>
              <a:t>,</a:t>
            </a:r>
            <a:r>
              <a:rPr lang="zh-CN" altLang="zh-CN" dirty="0"/>
              <a:t>因此通常又称为定额负债。</a:t>
            </a:r>
          </a:p>
          <a:p>
            <a:r>
              <a:rPr lang="zh-CN" altLang="zh-CN" dirty="0"/>
              <a:t>应付费用的资本成本通常为零</a:t>
            </a:r>
            <a:r>
              <a:rPr lang="en-US" altLang="zh-CN" dirty="0"/>
              <a:t>,</a:t>
            </a:r>
            <a:r>
              <a:rPr lang="zh-CN" altLang="zh-CN" dirty="0"/>
              <a:t>但这种特殊的筹资方式并不能产生较高的显性或隐性成本</a:t>
            </a:r>
            <a:r>
              <a:rPr lang="en-US" altLang="zh-CN" dirty="0"/>
              <a:t>,</a:t>
            </a:r>
            <a:r>
              <a:rPr lang="zh-CN" altLang="zh-CN" dirty="0"/>
              <a:t>比如</a:t>
            </a:r>
            <a:r>
              <a:rPr lang="en-US" altLang="zh-CN" dirty="0"/>
              <a:t>,</a:t>
            </a:r>
            <a:r>
              <a:rPr lang="zh-CN" altLang="zh-CN" dirty="0"/>
              <a:t>企业如果拖欠职工工资费用</a:t>
            </a:r>
            <a:r>
              <a:rPr lang="en-US" altLang="zh-CN" dirty="0"/>
              <a:t>,</a:t>
            </a:r>
            <a:r>
              <a:rPr lang="zh-CN" altLang="zh-CN" dirty="0"/>
              <a:t>便会遭到职工的反对</a:t>
            </a:r>
            <a:r>
              <a:rPr lang="en-US" altLang="zh-CN" dirty="0"/>
              <a:t>,</a:t>
            </a:r>
            <a:r>
              <a:rPr lang="zh-CN" altLang="zh-CN" dirty="0"/>
              <a:t>直接影响企业的整体生产经营。</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298785125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1009</Words>
  <Application>Microsoft Office PowerPoint</Application>
  <PresentationFormat>宽屏</PresentationFormat>
  <Paragraphs>111</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15</vt:i4>
      </vt:variant>
    </vt:vector>
  </HeadingPairs>
  <TitlesOfParts>
    <vt:vector size="31" baseType="lpstr">
      <vt:lpstr>GungsuhChe</vt:lpstr>
      <vt:lpstr>NEU-BZ-S92</vt:lpstr>
      <vt:lpstr>方正书宋_GBK</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1_自定义设计方案</vt:lpstr>
      <vt:lpstr>默认设计模板</vt:lpstr>
      <vt:lpstr>第七章　短期筹资管理 </vt:lpstr>
      <vt:lpstr>目 录  content</vt:lpstr>
      <vt:lpstr>第一节　短期筹资政策</vt:lpstr>
      <vt:lpstr>第一节　短期筹资政策</vt:lpstr>
      <vt:lpstr>第一节　短期筹资政策</vt:lpstr>
      <vt:lpstr>第一节　短期筹资政策</vt:lpstr>
      <vt:lpstr>第二节　自然性筹资</vt:lpstr>
      <vt:lpstr>第二节　自然性筹资</vt:lpstr>
      <vt:lpstr>第二节　自然性筹资</vt:lpstr>
      <vt:lpstr>第二节　自然性筹资</vt:lpstr>
      <vt:lpstr>第三节　短期借款筹资</vt:lpstr>
      <vt:lpstr>第三节　短期借款筹资</vt:lpstr>
      <vt:lpstr>第三节　短期借款筹资</vt:lpstr>
      <vt:lpstr>第三节　短期借款筹资</vt:lpstr>
      <vt:lpstr>第三节　短期借款筹资</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短期筹资管理 </dc:title>
  <dc:creator>s_cc@winning.com.cn</dc:creator>
  <cp:lastModifiedBy>s_cc@winning.com.cn</cp:lastModifiedBy>
  <cp:revision>1</cp:revision>
  <dcterms:created xsi:type="dcterms:W3CDTF">2024-03-15T14:03:08Z</dcterms:created>
  <dcterms:modified xsi:type="dcterms:W3CDTF">2024-03-15T14:31:06Z</dcterms:modified>
</cp:coreProperties>
</file>