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62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40" autoAdjust="0"/>
    <p:restoredTop sz="94660"/>
  </p:normalViewPr>
  <p:slideViewPr>
    <p:cSldViewPr snapToGrid="0">
      <p:cViewPr varScale="1">
        <p:scale>
          <a:sx n="67" d="100"/>
          <a:sy n="67" d="100"/>
        </p:scale>
        <p:origin x="78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414CD-C504-4D2D-9A57-83F417EA1B7B}" type="datetimeFigureOut">
              <a:rPr lang="zh-CN" altLang="en-US" smtClean="0"/>
              <a:t>2024/3/15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AD85D-E00F-43C2-A279-F8F712EC61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7948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414CD-C504-4D2D-9A57-83F417EA1B7B}" type="datetimeFigureOut">
              <a:rPr lang="zh-CN" altLang="en-US" smtClean="0"/>
              <a:t>2024/3/15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AD85D-E00F-43C2-A279-F8F712EC61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6743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414CD-C504-4D2D-9A57-83F417EA1B7B}" type="datetimeFigureOut">
              <a:rPr lang="zh-CN" altLang="en-US" smtClean="0"/>
              <a:t>2024/3/15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AD85D-E00F-43C2-A279-F8F712EC61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50065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1874837"/>
          </a:xfrm>
        </p:spPr>
        <p:txBody>
          <a:bodyPr anchor="b">
            <a:normAutofit/>
          </a:bodyPr>
          <a:lstStyle>
            <a:lvl1pPr algn="ctr">
              <a:defRPr sz="5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09F7C-58A9-45B2-A918-885846AD9F1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2024/3/15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0309-EA22-46EC-A8C7-90C844809B9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3206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78180" y="1539240"/>
            <a:ext cx="10740390" cy="4609465"/>
          </a:xfrm>
        </p:spPr>
        <p:txBody>
          <a:bodyPr/>
          <a:lstStyle>
            <a:lvl1pPr algn="just" eaLnBrk="0" fontAlgn="base" latinLnBrk="0" hangingPunct="0">
              <a:lnSpc>
                <a:spcPct val="135000"/>
              </a:lnSpc>
              <a:spcBef>
                <a:spcPts val="0"/>
              </a:spcBef>
              <a:defRPr>
                <a:latin typeface="+mn-ea"/>
                <a:ea typeface="+mn-ea"/>
              </a:defRPr>
            </a:lvl1pPr>
            <a:lvl2pPr algn="just" eaLnBrk="0" fontAlgn="base" latinLnBrk="0" hangingPunct="0">
              <a:lnSpc>
                <a:spcPct val="135000"/>
              </a:lnSpc>
              <a:spcBef>
                <a:spcPts val="0"/>
              </a:spcBef>
              <a:defRPr>
                <a:latin typeface="+mn-ea"/>
                <a:ea typeface="+mn-ea"/>
              </a:defRPr>
            </a:lvl2pPr>
            <a:lvl3pPr algn="just" eaLnBrk="0" fontAlgn="base" latinLnBrk="0" hangingPunct="0">
              <a:lnSpc>
                <a:spcPct val="135000"/>
              </a:lnSpc>
              <a:spcBef>
                <a:spcPts val="0"/>
              </a:spcBef>
              <a:defRPr>
                <a:latin typeface="+mn-ea"/>
                <a:ea typeface="+mn-ea"/>
              </a:defRPr>
            </a:lvl3pPr>
            <a:lvl4pPr algn="just" eaLnBrk="0" fontAlgn="base" latinLnBrk="0" hangingPunct="0">
              <a:lnSpc>
                <a:spcPct val="135000"/>
              </a:lnSpc>
              <a:spcBef>
                <a:spcPts val="0"/>
              </a:spcBef>
              <a:defRPr>
                <a:latin typeface="+mn-ea"/>
                <a:ea typeface="+mn-ea"/>
              </a:defRPr>
            </a:lvl4pPr>
            <a:lvl5pPr algn="just" eaLnBrk="0" fontAlgn="base" latinLnBrk="0" hangingPunct="0">
              <a:lnSpc>
                <a:spcPct val="135000"/>
              </a:lnSpc>
              <a:spcBef>
                <a:spcPts val="0"/>
              </a:spcBef>
              <a:defRPr>
                <a:latin typeface="+mn-ea"/>
                <a:ea typeface="+mn-ea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96900" y="6457950"/>
            <a:ext cx="2743200" cy="365125"/>
          </a:xfrm>
        </p:spPr>
        <p:txBody>
          <a:bodyPr/>
          <a:lstStyle/>
          <a:p>
            <a:fld id="{BB962C8B-B14F-4D97-AF65-F5344CB8AC3E}" type="datetime1">
              <a:rPr lang="zh-CN" altLang="en-US">
                <a:solidFill>
                  <a:srgbClr val="000000"/>
                </a:solidFill>
              </a:rPr>
              <a:pPr/>
              <a:t>2024/3/15</a:t>
            </a:fld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458200" y="6457950"/>
            <a:ext cx="2870200" cy="365125"/>
          </a:xfrm>
        </p:spPr>
        <p:txBody>
          <a:bodyPr/>
          <a:lstStyle/>
          <a:p>
            <a:r>
              <a:rPr lang="en-US" altLang="zh-CN" dirty="0" smtClean="0">
                <a:solidFill>
                  <a:srgbClr val="000000"/>
                </a:solidFill>
              </a:rPr>
              <a:t>Page </a:t>
            </a:r>
            <a:fld id="{565CE74E-AB26-4998-AD42-012C4C1AD076}" type="slidenum">
              <a:rPr lang="zh-CN" altLang="en-US" smtClean="0">
                <a:solidFill>
                  <a:srgbClr val="000000"/>
                </a:solidFill>
              </a:rPr>
              <a:pPr/>
              <a:t>‹#›</a:t>
            </a:fld>
            <a:endParaRPr lang="zh-CN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03507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  <p:hf hdr="0" ft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414CD-C504-4D2D-9A57-83F417EA1B7B}" type="datetimeFigureOut">
              <a:rPr lang="zh-CN" altLang="en-US" smtClean="0"/>
              <a:t>2024/3/15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AD85D-E00F-43C2-A279-F8F712EC61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2240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414CD-C504-4D2D-9A57-83F417EA1B7B}" type="datetimeFigureOut">
              <a:rPr lang="zh-CN" altLang="en-US" smtClean="0"/>
              <a:t>2024/3/15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AD85D-E00F-43C2-A279-F8F712EC61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64845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414CD-C504-4D2D-9A57-83F417EA1B7B}" type="datetimeFigureOut">
              <a:rPr lang="zh-CN" altLang="en-US" smtClean="0"/>
              <a:t>2024/3/15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AD85D-E00F-43C2-A279-F8F712EC61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8591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414CD-C504-4D2D-9A57-83F417EA1B7B}" type="datetimeFigureOut">
              <a:rPr lang="zh-CN" altLang="en-US" smtClean="0"/>
              <a:t>2024/3/15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AD85D-E00F-43C2-A279-F8F712EC61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18102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414CD-C504-4D2D-9A57-83F417EA1B7B}" type="datetimeFigureOut">
              <a:rPr lang="zh-CN" altLang="en-US" smtClean="0"/>
              <a:t>2024/3/15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AD85D-E00F-43C2-A279-F8F712EC61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59814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414CD-C504-4D2D-9A57-83F417EA1B7B}" type="datetimeFigureOut">
              <a:rPr lang="zh-CN" altLang="en-US" smtClean="0"/>
              <a:t>2024/3/15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AD85D-E00F-43C2-A279-F8F712EC61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58085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414CD-C504-4D2D-9A57-83F417EA1B7B}" type="datetimeFigureOut">
              <a:rPr lang="zh-CN" altLang="en-US" smtClean="0"/>
              <a:t>2024/3/15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AD85D-E00F-43C2-A279-F8F712EC61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06548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414CD-C504-4D2D-9A57-83F417EA1B7B}" type="datetimeFigureOut">
              <a:rPr lang="zh-CN" altLang="en-US" smtClean="0"/>
              <a:t>2024/3/15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AD85D-E00F-43C2-A279-F8F712EC61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215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5414CD-C504-4D2D-9A57-83F417EA1B7B}" type="datetimeFigureOut">
              <a:rPr lang="zh-CN" altLang="en-US" smtClean="0"/>
              <a:t>2024/3/15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8AD85D-E00F-43C2-A279-F8F712EC61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2859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09F7C-58A9-45B2-A918-885846AD9F1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2024/3/15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5B0309-EA22-46EC-A8C7-90C844809B9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67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480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3"/>
          <p:cNvSpPr>
            <a:spLocks noGrp="1"/>
          </p:cNvSpPr>
          <p:nvPr>
            <p:ph type="dt" sz="half" idx="2"/>
          </p:nvPr>
        </p:nvSpPr>
        <p:spPr>
          <a:xfrm>
            <a:off x="596900" y="6457950"/>
            <a:ext cx="2743200" cy="365125"/>
          </a:xfrm>
        </p:spPr>
        <p:txBody>
          <a:bodyPr/>
          <a:lstStyle/>
          <a:p>
            <a:fld id="{BB962C8B-B14F-4D97-AF65-F5344CB8AC3E}" type="datetime1">
              <a:rPr lang="zh-CN" altLang="en-US">
                <a:solidFill>
                  <a:srgbClr val="000000"/>
                </a:solidFill>
              </a:rPr>
              <a:pPr/>
              <a:t>2024/3/15</a:t>
            </a:fld>
            <a:endParaRPr lang="zh-CN" altLang="en-US" dirty="0">
              <a:solidFill>
                <a:srgbClr val="000000"/>
              </a:solidFill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0" y="12185"/>
            <a:ext cx="12192000" cy="6848990"/>
            <a:chOff x="0" y="12185"/>
            <a:chExt cx="12192000" cy="6848990"/>
          </a:xfrm>
        </p:grpSpPr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12185"/>
              <a:ext cx="12191512" cy="6828986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2014" y="88582"/>
              <a:ext cx="1086636" cy="950265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38650" y="795070"/>
              <a:ext cx="9377539" cy="312039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6457950"/>
              <a:ext cx="12192000" cy="403225"/>
            </a:xfrm>
            <a:prstGeom prst="rect">
              <a:avLst/>
            </a:prstGeom>
          </p:spPr>
        </p:pic>
      </p:grpSp>
      <p:sp>
        <p:nvSpPr>
          <p:cNvPr id="1028" name="Rectangle 6"/>
          <p:cNvSpPr>
            <a:spLocks noGrp="1" noChangeArrowheads="1"/>
          </p:cNvSpPr>
          <p:nvPr userDrawn="1">
            <p:ph type="body" idx="1"/>
          </p:nvPr>
        </p:nvSpPr>
        <p:spPr bwMode="auto">
          <a:xfrm>
            <a:off x="605155" y="1692910"/>
            <a:ext cx="11040745" cy="46094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7" name="Rectangle 5"/>
          <p:cNvSpPr>
            <a:spLocks noGrp="1" noChangeArrowheads="1"/>
          </p:cNvSpPr>
          <p:nvPr userDrawn="1">
            <p:ph type="title"/>
          </p:nvPr>
        </p:nvSpPr>
        <p:spPr bwMode="auto">
          <a:xfrm>
            <a:off x="1748155" y="282575"/>
            <a:ext cx="8558530" cy="729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zh-CN" dirty="0" smtClean="0"/>
              <a:t>单击此处编辑母版标题样式</a:t>
            </a:r>
          </a:p>
        </p:txBody>
      </p:sp>
      <p:pic>
        <p:nvPicPr>
          <p:cNvPr id="23" name="图片 22" descr="WPS图片编辑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0179685" y="6556056"/>
            <a:ext cx="1905000" cy="285115"/>
          </a:xfrm>
          <a:prstGeom prst="rect">
            <a:avLst/>
          </a:prstGeom>
        </p:spPr>
      </p:pic>
      <p:sp>
        <p:nvSpPr>
          <p:cNvPr id="9" name="灯片编号占位符 4"/>
          <p:cNvSpPr>
            <a:spLocks noGrp="1"/>
          </p:cNvSpPr>
          <p:nvPr userDrawn="1">
            <p:ph type="sldNum" sz="quarter" idx="4"/>
          </p:nvPr>
        </p:nvSpPr>
        <p:spPr>
          <a:xfrm>
            <a:off x="8610600" y="6476046"/>
            <a:ext cx="2743200" cy="365125"/>
          </a:xfrm>
        </p:spPr>
        <p:txBody>
          <a:bodyPr/>
          <a:lstStyle/>
          <a:p>
            <a:r>
              <a:rPr lang="zh-CN" altLang="en-US" dirty="0">
                <a:solidFill>
                  <a:srgbClr val="000000"/>
                </a:solidFill>
              </a:rPr>
              <a:t>第</a:t>
            </a:r>
            <a:fld id="{565CE74E-AB26-4998-AD42-012C4C1AD076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r>
              <a:rPr lang="zh-CN" altLang="en-US" dirty="0">
                <a:solidFill>
                  <a:srgbClr val="000000"/>
                </a:solidFill>
              </a:rPr>
              <a:t>页</a:t>
            </a:r>
            <a:endParaRPr lang="zh-CN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9199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  <p:hf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9pPr>
    </p:titleStyle>
    <p:bodyStyle>
      <a:lvl1pPr marL="342900" indent="-342900" algn="just" rtl="0" eaLnBrk="0" fontAlgn="base" latinLnBrk="0" hangingPunct="0">
        <a:lnSpc>
          <a:spcPct val="125000"/>
        </a:lnSpc>
        <a:spcBef>
          <a:spcPts val="0"/>
        </a:spcBef>
        <a:spcAft>
          <a:spcPct val="0"/>
        </a:spcAft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just" rtl="0" eaLnBrk="0" fontAlgn="base" latinLnBrk="0" hangingPunct="0">
        <a:lnSpc>
          <a:spcPct val="125000"/>
        </a:lnSpc>
        <a:spcBef>
          <a:spcPts val="0"/>
        </a:spcBef>
        <a:spcAft>
          <a:spcPct val="0"/>
        </a:spcAft>
        <a:buChar char="–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just" rtl="0" eaLnBrk="0" fontAlgn="base" latinLnBrk="0" hangingPunct="0">
        <a:lnSpc>
          <a:spcPct val="125000"/>
        </a:lnSpc>
        <a:spcBef>
          <a:spcPts val="0"/>
        </a:spcBef>
        <a:spcAft>
          <a:spcPct val="0"/>
        </a:spcAft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just" rtl="0" eaLnBrk="0" fontAlgn="base" latinLnBrk="0" hangingPunct="0">
        <a:lnSpc>
          <a:spcPct val="125000"/>
        </a:lnSpc>
        <a:spcBef>
          <a:spcPts val="0"/>
        </a:spcBef>
        <a:spcAft>
          <a:spcPct val="0"/>
        </a:spcAft>
        <a:buChar char="–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just" rtl="0" eaLnBrk="0" fontAlgn="base" latinLnBrk="0" hangingPunct="0">
        <a:lnSpc>
          <a:spcPct val="125000"/>
        </a:lnSpc>
        <a:spcBef>
          <a:spcPts val="0"/>
        </a:spcBef>
        <a:spcAft>
          <a:spcPct val="0"/>
        </a:spcAft>
        <a:buChar char="»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第四章　财务战略与财务预测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143128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第二节　财务预测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eaLnBrk="1" fontAlgn="auto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回归分析法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回归分析法的原理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回归分析法的运用</a:t>
            </a:r>
          </a:p>
          <a:p>
            <a:pPr marL="0" eaLnBrk="1" fontAlgn="auto" hangingPunct="1">
              <a:lnSpc>
                <a:spcPct val="125000"/>
              </a:lnSpc>
              <a:spcBef>
                <a:spcPts val="18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运用信息技术预测</a:t>
            </a:r>
          </a:p>
          <a:p>
            <a:r>
              <a:rPr lang="zh-CN" altLang="zh-CN" dirty="0"/>
              <a:t>对于大型企业来说</a:t>
            </a:r>
            <a:r>
              <a:rPr lang="en-US" altLang="zh-CN" dirty="0"/>
              <a:t>,</a:t>
            </a:r>
            <a:r>
              <a:rPr lang="zh-CN" altLang="zh-CN" dirty="0"/>
              <a:t>无论是销售百分比法还是回归分析法都显得过于简化。实际上</a:t>
            </a:r>
            <a:r>
              <a:rPr lang="en-US" altLang="zh-CN" dirty="0"/>
              <a:t>,</a:t>
            </a:r>
            <a:r>
              <a:rPr lang="zh-CN" altLang="zh-CN" dirty="0"/>
              <a:t>影响融资需求的变量很多</a:t>
            </a:r>
            <a:r>
              <a:rPr lang="en-US" altLang="zh-CN" dirty="0"/>
              <a:t>,</a:t>
            </a:r>
            <a:r>
              <a:rPr lang="zh-CN" altLang="zh-CN" dirty="0"/>
              <a:t>如产品组合、信用政策、价格政策等。考虑这些变量的预测模型在手工条件下非常难求解</a:t>
            </a:r>
            <a:r>
              <a:rPr lang="en-US" altLang="zh-CN" dirty="0"/>
              <a:t>,</a:t>
            </a:r>
            <a:r>
              <a:rPr lang="zh-CN" altLang="zh-CN" dirty="0"/>
              <a:t>需要借助信息技术方可完成。</a:t>
            </a: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62C8B-B14F-4D97-AF65-F5344CB8AC3E}" type="datetime1">
              <a:rPr lang="zh-CN" altLang="en-US" smtClean="0">
                <a:solidFill>
                  <a:srgbClr val="000000"/>
                </a:solidFill>
              </a:rPr>
              <a:pPr/>
              <a:t>2024/3/15</a:t>
            </a:fld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000000"/>
                </a:solidFill>
              </a:rPr>
              <a:t>page</a:t>
            </a:r>
            <a:fld id="{565CE74E-AB26-4998-AD42-012C4C1AD076}" type="slidenum">
              <a:rPr lang="zh-CN" altLang="en-US" smtClean="0">
                <a:solidFill>
                  <a:srgbClr val="000000"/>
                </a:solidFill>
              </a:rPr>
              <a:pPr/>
              <a:t>10</a:t>
            </a:fld>
            <a:endParaRPr lang="zh-CN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81044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 b="1" dirty="0">
                <a:latin typeface="汉仪铁线黑-65简" panose="00020600040101010101" charset="-122"/>
                <a:ea typeface="汉仪铁线黑-65简" panose="00020600040101010101" charset="-122"/>
                <a:cs typeface="汉仪铁线黑-65简" panose="00020600040101010101" charset="-122"/>
              </a:rPr>
              <a:t>目</a:t>
            </a:r>
            <a:r>
              <a:rPr lang="en-US" altLang="zh-CN" sz="3200" b="1" dirty="0">
                <a:latin typeface="汉仪铁线黑-65简" panose="00020600040101010101" charset="-122"/>
                <a:ea typeface="汉仪铁线黑-65简" panose="00020600040101010101" charset="-122"/>
                <a:cs typeface="汉仪铁线黑-65简" panose="00020600040101010101" charset="-122"/>
              </a:rPr>
              <a:t> </a:t>
            </a:r>
            <a:r>
              <a:rPr lang="zh-CN" altLang="en-US" sz="3200" b="1" dirty="0">
                <a:latin typeface="汉仪铁线黑-65简" panose="00020600040101010101" charset="-122"/>
                <a:ea typeface="汉仪铁线黑-65简" panose="00020600040101010101" charset="-122"/>
                <a:cs typeface="汉仪铁线黑-65简" panose="00020600040101010101" charset="-122"/>
              </a:rPr>
              <a:t>录  </a:t>
            </a:r>
            <a:r>
              <a:rPr lang="en-US" altLang="zh-CN" sz="3200" b="1" dirty="0" smtClean="0">
                <a:latin typeface="Arial" panose="020B0604020202020204" pitchFamily="34" charset="0"/>
                <a:ea typeface="黑体" panose="02010609060101010101" pitchFamily="49" charset="-122"/>
              </a:rPr>
              <a:t>content</a:t>
            </a:r>
            <a:endParaRPr lang="zh-CN" altLang="en-US" sz="32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62C8B-B14F-4D97-AF65-F5344CB8AC3E}" type="datetime1">
              <a:rPr lang="zh-CN" altLang="en-US" smtClean="0">
                <a:solidFill>
                  <a:srgbClr val="000000"/>
                </a:solidFill>
              </a:rPr>
              <a:pPr/>
              <a:t>2024/3/15</a:t>
            </a:fld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000000"/>
                </a:solidFill>
              </a:rPr>
              <a:t>Page </a:t>
            </a:r>
            <a:fld id="{565CE74E-AB26-4998-AD42-012C4C1AD076}" type="slidenum">
              <a:rPr lang="zh-CN" altLang="en-US" smtClean="0">
                <a:solidFill>
                  <a:srgbClr val="000000"/>
                </a:solidFill>
              </a:rPr>
              <a:pPr/>
              <a:t>2</a:t>
            </a:fld>
            <a:endParaRPr lang="zh-CN" altLang="en-US" dirty="0">
              <a:solidFill>
                <a:srgbClr val="000000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326145" y="1929586"/>
            <a:ext cx="6390109" cy="1704525"/>
            <a:chOff x="1326145" y="1929586"/>
            <a:chExt cx="6390109" cy="1704525"/>
          </a:xfrm>
        </p:grpSpPr>
        <p:grpSp>
          <p:nvGrpSpPr>
            <p:cNvPr id="12" name="Group 4"/>
            <p:cNvGrpSpPr/>
            <p:nvPr/>
          </p:nvGrpSpPr>
          <p:grpSpPr bwMode="auto">
            <a:xfrm>
              <a:off x="1326145" y="1929586"/>
              <a:ext cx="6390109" cy="639332"/>
              <a:chOff x="0" y="0"/>
              <a:chExt cx="2982" cy="288"/>
            </a:xfrm>
          </p:grpSpPr>
          <p:sp>
            <p:nvSpPr>
              <p:cNvPr id="21" name="AutoShape 5"/>
              <p:cNvSpPr>
                <a:spLocks noChangeArrowheads="1"/>
              </p:cNvSpPr>
              <p:nvPr/>
            </p:nvSpPr>
            <p:spPr bwMode="auto">
              <a:xfrm>
                <a:off x="54" y="0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19050" cap="rnd" cmpd="sng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chemeClr val="bg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Rectangle 6"/>
              <p:cNvSpPr>
                <a:spLocks noChangeArrowheads="1"/>
              </p:cNvSpPr>
              <p:nvPr/>
            </p:nvSpPr>
            <p:spPr bwMode="auto">
              <a:xfrm>
                <a:off x="299" y="67"/>
                <a:ext cx="242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zh-CN" sz="200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第一节　财务战略概述</a:t>
                </a:r>
                <a:endParaRPr lang="zh-CN" altLang="zh-CN" sz="20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Oval 7"/>
              <p:cNvSpPr>
                <a:spLocks noChangeArrowheads="1"/>
              </p:cNvSpPr>
              <p:nvPr/>
            </p:nvSpPr>
            <p:spPr bwMode="auto">
              <a:xfrm>
                <a:off x="0" y="66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rgbClr val="E96E29"/>
                  </a:gs>
                  <a:gs pos="100000">
                    <a:srgbClr val="9B491B"/>
                  </a:gs>
                </a:gsLst>
                <a:path path="shape">
                  <a:fillToRect l="50000" t="50000" r="50000" b="50000"/>
                </a:path>
              </a:gradFill>
              <a:ln w="19050" cmpd="sng">
                <a:solidFill>
                  <a:schemeClr val="tx1"/>
                </a:solidFill>
                <a:round/>
              </a:ln>
              <a:effectLst>
                <a:outerShdw dist="63500" dir="2212194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3" name="Group 8"/>
            <p:cNvGrpSpPr/>
            <p:nvPr/>
          </p:nvGrpSpPr>
          <p:grpSpPr bwMode="auto">
            <a:xfrm>
              <a:off x="1326145" y="2994779"/>
              <a:ext cx="6390109" cy="639332"/>
              <a:chOff x="0" y="0"/>
              <a:chExt cx="2982" cy="288"/>
            </a:xfrm>
          </p:grpSpPr>
          <p:sp>
            <p:nvSpPr>
              <p:cNvPr id="18" name="AutoShape 9"/>
              <p:cNvSpPr>
                <a:spLocks noChangeArrowheads="1"/>
              </p:cNvSpPr>
              <p:nvPr/>
            </p:nvSpPr>
            <p:spPr bwMode="auto">
              <a:xfrm>
                <a:off x="54" y="0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19050" cap="rnd" cmpd="sng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chemeClr val="bg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Rectangle 10"/>
              <p:cNvSpPr>
                <a:spLocks noChangeArrowheads="1"/>
              </p:cNvSpPr>
              <p:nvPr/>
            </p:nvSpPr>
            <p:spPr bwMode="auto">
              <a:xfrm>
                <a:off x="299" y="60"/>
                <a:ext cx="242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zh-CN" sz="200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第二节　财务预测</a:t>
                </a:r>
                <a:endParaRPr lang="zh-CN" altLang="en-US" sz="20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锐字工房云字库准圆GBK" panose="02010604000000000000" charset="-122"/>
                  <a:sym typeface="+mn-ea"/>
                </a:endParaRPr>
              </a:p>
            </p:txBody>
          </p:sp>
          <p:sp>
            <p:nvSpPr>
              <p:cNvPr id="20" name="Oval 11"/>
              <p:cNvSpPr>
                <a:spLocks noChangeArrowheads="1"/>
              </p:cNvSpPr>
              <p:nvPr/>
            </p:nvSpPr>
            <p:spPr bwMode="auto">
              <a:xfrm>
                <a:off x="0" y="60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rgbClr val="DCDC48"/>
                  </a:gs>
                  <a:gs pos="100000">
                    <a:srgbClr val="939330"/>
                  </a:gs>
                </a:gsLst>
                <a:path path="shape">
                  <a:fillToRect l="50000" t="50000" r="50000" b="50000"/>
                </a:path>
              </a:gradFill>
              <a:ln w="19050" cmpd="sng">
                <a:solidFill>
                  <a:schemeClr val="tx1"/>
                </a:solidFill>
                <a:round/>
              </a:ln>
              <a:effectLst>
                <a:outerShdw dist="63500" dir="2212194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776828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第一节　财务战略概述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600" b="1" dirty="0">
                <a:latin typeface="黑体" panose="02010609060101010101" charset="-122"/>
                <a:ea typeface="黑体" panose="02010609060101010101" charset="-122"/>
              </a:rPr>
              <a:t>一、财务战略的定义</a:t>
            </a:r>
          </a:p>
          <a:p>
            <a:r>
              <a:rPr lang="zh-CN" altLang="zh-CN" dirty="0"/>
              <a:t>财务战略是指企业为谋求资本均衡有效地流动</a:t>
            </a:r>
            <a:r>
              <a:rPr lang="en-US" altLang="zh-CN" dirty="0"/>
              <a:t>,</a:t>
            </a:r>
            <a:r>
              <a:rPr lang="zh-CN" altLang="zh-CN" dirty="0"/>
              <a:t>提高资本运营质量和效益</a:t>
            </a:r>
            <a:r>
              <a:rPr lang="en-US" altLang="zh-CN" dirty="0"/>
              <a:t>,</a:t>
            </a:r>
            <a:r>
              <a:rPr lang="zh-CN" altLang="zh-CN" dirty="0"/>
              <a:t>实现企业战略目标</a:t>
            </a:r>
            <a:r>
              <a:rPr lang="en-US" altLang="zh-CN" dirty="0"/>
              <a:t>,</a:t>
            </a:r>
            <a:r>
              <a:rPr lang="zh-CN" altLang="zh-CN" dirty="0"/>
              <a:t>为增强企业竞争优势</a:t>
            </a:r>
            <a:r>
              <a:rPr lang="en-US" altLang="zh-CN" dirty="0"/>
              <a:t>,</a:t>
            </a:r>
            <a:r>
              <a:rPr lang="zh-CN" altLang="zh-CN" dirty="0"/>
              <a:t>在分析企业内外部理财环境因素对资本流动影响的基础上</a:t>
            </a:r>
            <a:r>
              <a:rPr lang="en-US" altLang="zh-CN" dirty="0"/>
              <a:t>,</a:t>
            </a:r>
            <a:r>
              <a:rPr lang="zh-CN" altLang="zh-CN" dirty="0"/>
              <a:t>对企业资本流动进行全局性、长期性和创造性的谋划</a:t>
            </a:r>
            <a:r>
              <a:rPr lang="en-US" altLang="zh-CN" dirty="0"/>
              <a:t>,</a:t>
            </a:r>
            <a:r>
              <a:rPr lang="zh-CN" altLang="zh-CN" dirty="0"/>
              <a:t>并确保其执行的过程。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62C8B-B14F-4D97-AF65-F5344CB8AC3E}" type="datetime1">
              <a:rPr lang="zh-CN" altLang="en-US" smtClean="0">
                <a:solidFill>
                  <a:srgbClr val="000000"/>
                </a:solidFill>
              </a:rPr>
              <a:pPr/>
              <a:t>2024/3/15</a:t>
            </a:fld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000000"/>
                </a:solidFill>
              </a:rPr>
              <a:t>Page </a:t>
            </a:r>
            <a:fld id="{565CE74E-AB26-4998-AD42-012C4C1AD076}" type="slidenum">
              <a:rPr lang="zh-CN" altLang="en-US" smtClean="0">
                <a:solidFill>
                  <a:srgbClr val="000000"/>
                </a:solidFill>
              </a:rPr>
              <a:pPr/>
              <a:t>3</a:t>
            </a:fld>
            <a:endParaRPr lang="zh-CN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91512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第一节　财务战略概述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600" b="1" dirty="0">
                <a:latin typeface="黑体" panose="02010609060101010101" charset="-122"/>
                <a:ea typeface="黑体" panose="02010609060101010101" charset="-122"/>
              </a:rPr>
              <a:t>二、财务战略的特征</a:t>
            </a:r>
          </a:p>
          <a:p>
            <a:r>
              <a:rPr lang="zh-CN" altLang="zh-CN" dirty="0"/>
              <a:t>第一</a:t>
            </a:r>
            <a:r>
              <a:rPr lang="en-US" altLang="zh-CN" dirty="0"/>
              <a:t>,</a:t>
            </a:r>
            <a:r>
              <a:rPr lang="zh-CN" altLang="zh-CN" dirty="0"/>
              <a:t>从属性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 smtClean="0"/>
              <a:t>第二</a:t>
            </a:r>
            <a:r>
              <a:rPr lang="en-US" altLang="zh-CN" dirty="0"/>
              <a:t>,</a:t>
            </a:r>
            <a:r>
              <a:rPr lang="zh-CN" altLang="zh-CN" dirty="0"/>
              <a:t>导向性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 smtClean="0"/>
              <a:t>第三</a:t>
            </a:r>
            <a:r>
              <a:rPr lang="en-US" altLang="zh-CN" dirty="0"/>
              <a:t>,</a:t>
            </a:r>
            <a:r>
              <a:rPr lang="zh-CN" altLang="zh-CN" dirty="0"/>
              <a:t>长期性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 smtClean="0"/>
              <a:t>第四</a:t>
            </a:r>
            <a:r>
              <a:rPr lang="en-US" altLang="zh-CN" dirty="0"/>
              <a:t>,</a:t>
            </a:r>
            <a:r>
              <a:rPr lang="zh-CN" altLang="zh-CN" dirty="0"/>
              <a:t>系统性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 smtClean="0"/>
              <a:t>第五</a:t>
            </a:r>
            <a:r>
              <a:rPr lang="en-US" altLang="zh-CN" dirty="0"/>
              <a:t>,</a:t>
            </a:r>
            <a:r>
              <a:rPr lang="zh-CN" altLang="zh-CN" dirty="0"/>
              <a:t>风险性</a:t>
            </a:r>
            <a:r>
              <a:rPr lang="zh-CN" altLang="zh-CN" dirty="0" smtClean="0"/>
              <a:t>。</a:t>
            </a:r>
            <a:endParaRPr lang="en-US" altLang="zh-CN" dirty="0"/>
          </a:p>
          <a:p>
            <a:r>
              <a:rPr lang="zh-CN" altLang="zh-CN" dirty="0" smtClean="0"/>
              <a:t>第六</a:t>
            </a:r>
            <a:r>
              <a:rPr lang="en-US" altLang="zh-CN" dirty="0"/>
              <a:t>,</a:t>
            </a:r>
            <a:r>
              <a:rPr lang="zh-CN" altLang="zh-CN" dirty="0"/>
              <a:t>重大性</a:t>
            </a:r>
            <a:r>
              <a:rPr lang="zh-CN" altLang="zh-CN" dirty="0" smtClean="0"/>
              <a:t>。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62C8B-B14F-4D97-AF65-F5344CB8AC3E}" type="datetime1">
              <a:rPr lang="zh-CN" altLang="en-US" smtClean="0">
                <a:solidFill>
                  <a:srgbClr val="000000"/>
                </a:solidFill>
              </a:rPr>
              <a:pPr/>
              <a:t>2024/3/15</a:t>
            </a:fld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000000"/>
                </a:solidFill>
              </a:rPr>
              <a:t>Page </a:t>
            </a:r>
            <a:fld id="{565CE74E-AB26-4998-AD42-012C4C1AD076}" type="slidenum">
              <a:rPr lang="zh-CN" altLang="en-US" smtClean="0">
                <a:solidFill>
                  <a:srgbClr val="000000"/>
                </a:solidFill>
              </a:rPr>
              <a:pPr/>
              <a:t>4</a:t>
            </a:fld>
            <a:endParaRPr lang="zh-CN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28341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第一节　财务战略概述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600" b="1" dirty="0">
                <a:latin typeface="黑体" panose="02010609060101010101" charset="-122"/>
                <a:ea typeface="黑体" panose="02010609060101010101" charset="-122"/>
              </a:rPr>
              <a:t>三、企业财务战略的内容</a:t>
            </a:r>
          </a:p>
          <a:p>
            <a:pPr marL="0" eaLnBrk="1" fontAlgn="auto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筹资组合战略</a:t>
            </a:r>
          </a:p>
          <a:p>
            <a:pPr marL="0" eaLnBrk="1" fontAlgn="auto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负债经营战略</a:t>
            </a:r>
          </a:p>
          <a:p>
            <a:pPr marL="0" eaLnBrk="1" fontAlgn="auto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资本结构优化战略</a:t>
            </a:r>
          </a:p>
          <a:p>
            <a:pPr marL="0" eaLnBrk="1" fontAlgn="auto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四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资本投资战略</a:t>
            </a:r>
          </a:p>
          <a:p>
            <a:pPr marL="0" eaLnBrk="1" fontAlgn="auto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五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资本收益分配战略</a:t>
            </a: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62C8B-B14F-4D97-AF65-F5344CB8AC3E}" type="datetime1">
              <a:rPr lang="zh-CN" altLang="en-US" smtClean="0">
                <a:solidFill>
                  <a:srgbClr val="000000"/>
                </a:solidFill>
              </a:rPr>
              <a:pPr/>
              <a:t>2024/3/15</a:t>
            </a:fld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000000"/>
                </a:solidFill>
              </a:rPr>
              <a:t>Page </a:t>
            </a:r>
            <a:fld id="{565CE74E-AB26-4998-AD42-012C4C1AD076}" type="slidenum">
              <a:rPr lang="zh-CN" altLang="en-US" smtClean="0">
                <a:solidFill>
                  <a:srgbClr val="000000"/>
                </a:solidFill>
              </a:rPr>
              <a:pPr/>
              <a:t>5</a:t>
            </a:fld>
            <a:endParaRPr lang="zh-CN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82570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第一节　财务战略概述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78180" y="1539240"/>
            <a:ext cx="5531551" cy="4609465"/>
          </a:xfrm>
        </p:spPr>
        <p:txBody>
          <a:bodyPr/>
          <a:lstStyle/>
          <a:p>
            <a:pPr marL="0" indent="0">
              <a:buNone/>
            </a:pPr>
            <a:r>
              <a:rPr lang="zh-CN" altLang="zh-CN" sz="2600" b="1" dirty="0">
                <a:latin typeface="黑体" panose="02010609060101010101" charset="-122"/>
                <a:ea typeface="黑体" panose="02010609060101010101" charset="-122"/>
              </a:rPr>
              <a:t>四、财务战略的制定</a:t>
            </a:r>
            <a:r>
              <a:rPr lang="zh-CN" altLang="zh-CN" sz="2600" b="1" dirty="0">
                <a:latin typeface="黑体" panose="02010609060101010101" charset="-122"/>
                <a:ea typeface="黑体" panose="02010609060101010101" charset="-122"/>
              </a:rPr>
              <a:t>程序</a:t>
            </a:r>
            <a:endParaRPr lang="en-US" altLang="zh-CN" sz="2600" b="1" dirty="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zh-CN" dirty="0" smtClean="0"/>
              <a:t>第一</a:t>
            </a:r>
            <a:r>
              <a:rPr lang="en-US" altLang="zh-CN" dirty="0"/>
              <a:t>,</a:t>
            </a:r>
            <a:r>
              <a:rPr lang="zh-CN" altLang="zh-CN" dirty="0"/>
              <a:t>进行理财环境分析。</a:t>
            </a:r>
          </a:p>
          <a:p>
            <a:r>
              <a:rPr lang="zh-CN" altLang="zh-CN" dirty="0"/>
              <a:t>第二</a:t>
            </a:r>
            <a:r>
              <a:rPr lang="en-US" altLang="zh-CN" dirty="0"/>
              <a:t>,</a:t>
            </a:r>
            <a:r>
              <a:rPr lang="zh-CN" altLang="zh-CN" dirty="0"/>
              <a:t>确定企业的长远发展财务战略目标。</a:t>
            </a:r>
          </a:p>
          <a:p>
            <a:r>
              <a:rPr lang="zh-CN" altLang="zh-CN" dirty="0"/>
              <a:t>第三</a:t>
            </a:r>
            <a:r>
              <a:rPr lang="en-US" altLang="zh-CN" dirty="0"/>
              <a:t>,</a:t>
            </a:r>
            <a:r>
              <a:rPr lang="zh-CN" altLang="zh-CN" dirty="0"/>
              <a:t>可行性论证。</a:t>
            </a:r>
          </a:p>
          <a:p>
            <a:r>
              <a:rPr lang="zh-CN" altLang="zh-CN" dirty="0"/>
              <a:t>第四</a:t>
            </a:r>
            <a:r>
              <a:rPr lang="en-US" altLang="zh-CN" dirty="0"/>
              <a:t>,</a:t>
            </a:r>
            <a:r>
              <a:rPr lang="zh-CN" altLang="zh-CN" dirty="0"/>
              <a:t>最终决策。</a:t>
            </a:r>
          </a:p>
          <a:p>
            <a:endParaRPr lang="zh-CN" altLang="zh-CN" dirty="0"/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62C8B-B14F-4D97-AF65-F5344CB8AC3E}" type="datetime1">
              <a:rPr lang="zh-CN" altLang="en-US" smtClean="0">
                <a:solidFill>
                  <a:srgbClr val="000000"/>
                </a:solidFill>
              </a:rPr>
              <a:pPr/>
              <a:t>2024/3/15</a:t>
            </a:fld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000000"/>
                </a:solidFill>
              </a:rPr>
              <a:t>Page </a:t>
            </a:r>
            <a:fld id="{565CE74E-AB26-4998-AD42-012C4C1AD076}" type="slidenum">
              <a:rPr lang="zh-CN" altLang="en-US" smtClean="0">
                <a:solidFill>
                  <a:srgbClr val="000000"/>
                </a:solidFill>
              </a:rPr>
              <a:pPr/>
              <a:t>6</a:t>
            </a:fld>
            <a:endParaRPr lang="zh-CN" altLang="en-US" dirty="0">
              <a:solidFill>
                <a:srgbClr val="000000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5603" y="2680984"/>
            <a:ext cx="4512900" cy="265529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005781" y="5494834"/>
            <a:ext cx="3300904" cy="2718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ts val="1350"/>
              </a:lnSpc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4-1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企业战略一般制定程序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2088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第二节　财务预测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600" b="1" dirty="0">
                <a:latin typeface="黑体" panose="02010609060101010101" charset="-122"/>
                <a:ea typeface="黑体" panose="02010609060101010101" charset="-122"/>
              </a:rPr>
              <a:t>一、财务预测的意义</a:t>
            </a:r>
          </a:p>
          <a:p>
            <a:r>
              <a:rPr lang="zh-CN" altLang="zh-CN" dirty="0"/>
              <a:t>财务预测是融资计划的前提。公司要对外提供产品和服务</a:t>
            </a:r>
            <a:r>
              <a:rPr lang="en-US" altLang="zh-CN" dirty="0"/>
              <a:t>,</a:t>
            </a:r>
            <a:r>
              <a:rPr lang="zh-CN" altLang="zh-CN" dirty="0"/>
              <a:t>必须要有一定的资产</a:t>
            </a:r>
            <a:r>
              <a:rPr lang="en-US" altLang="zh-CN" dirty="0"/>
              <a:t>,</a:t>
            </a:r>
            <a:r>
              <a:rPr lang="zh-CN" altLang="zh-CN" dirty="0"/>
              <a:t>销售增加时</a:t>
            </a:r>
            <a:r>
              <a:rPr lang="en-US" altLang="zh-CN" dirty="0"/>
              <a:t>,</a:t>
            </a:r>
            <a:r>
              <a:rPr lang="zh-CN" altLang="zh-CN" dirty="0"/>
              <a:t>要相应增加流动资产</a:t>
            </a:r>
            <a:r>
              <a:rPr lang="en-US" altLang="zh-CN" dirty="0"/>
              <a:t>,</a:t>
            </a:r>
            <a:r>
              <a:rPr lang="zh-CN" altLang="zh-CN" dirty="0"/>
              <a:t>甚至还需要增加固定资产。</a:t>
            </a:r>
          </a:p>
          <a:p>
            <a:r>
              <a:rPr lang="zh-CN" altLang="zh-CN" dirty="0"/>
              <a:t>财务预测有助于改善投资决策。根据销售前景估计出融资需求不一定总能满足</a:t>
            </a:r>
            <a:r>
              <a:rPr lang="en-US" altLang="zh-CN" dirty="0"/>
              <a:t>,</a:t>
            </a:r>
            <a:r>
              <a:rPr lang="zh-CN" altLang="zh-CN" dirty="0"/>
              <a:t>因此</a:t>
            </a:r>
            <a:r>
              <a:rPr lang="en-US" altLang="zh-CN" dirty="0"/>
              <a:t>,</a:t>
            </a:r>
            <a:r>
              <a:rPr lang="zh-CN" altLang="zh-CN" dirty="0"/>
              <a:t>就需要根据可能筹措的资金来安排销售增长以及有关投资项目</a:t>
            </a:r>
            <a:r>
              <a:rPr lang="en-US" altLang="zh-CN" dirty="0"/>
              <a:t>,</a:t>
            </a:r>
            <a:r>
              <a:rPr lang="zh-CN" altLang="zh-CN" dirty="0"/>
              <a:t>使投资决策建立在可行的基础上。</a:t>
            </a:r>
          </a:p>
          <a:p>
            <a:r>
              <a:rPr lang="zh-CN" altLang="zh-CN" dirty="0"/>
              <a:t>预测有助于应变。财务预测与其他预测一样都不可能很准确。</a:t>
            </a: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62C8B-B14F-4D97-AF65-F5344CB8AC3E}" type="datetime1">
              <a:rPr lang="zh-CN" altLang="en-US" smtClean="0">
                <a:solidFill>
                  <a:srgbClr val="000000"/>
                </a:solidFill>
              </a:rPr>
              <a:pPr/>
              <a:t>2024/3/15</a:t>
            </a:fld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000000"/>
                </a:solidFill>
              </a:rPr>
              <a:t>page</a:t>
            </a:r>
            <a:fld id="{565CE74E-AB26-4998-AD42-012C4C1AD076}" type="slidenum">
              <a:rPr lang="zh-CN" altLang="en-US" smtClean="0">
                <a:solidFill>
                  <a:srgbClr val="000000"/>
                </a:solidFill>
              </a:rPr>
              <a:pPr/>
              <a:t>7</a:t>
            </a:fld>
            <a:endParaRPr lang="zh-CN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14517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第二节　财务预测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600" b="1" dirty="0">
                <a:latin typeface="黑体" panose="02010609060101010101" charset="-122"/>
                <a:ea typeface="黑体" panose="02010609060101010101" charset="-122"/>
              </a:rPr>
              <a:t>二、财务预测的步骤</a:t>
            </a:r>
          </a:p>
          <a:p>
            <a:pPr marL="0" eaLnBrk="1" fontAlgn="auto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销售预测</a:t>
            </a:r>
          </a:p>
          <a:p>
            <a:pPr marL="0" eaLnBrk="1" fontAlgn="auto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估计经营资产和经营负债</a:t>
            </a:r>
          </a:p>
          <a:p>
            <a:pPr marL="0" eaLnBrk="1" fontAlgn="auto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估计各项费用和留存收益</a:t>
            </a:r>
          </a:p>
          <a:p>
            <a:pPr marL="0" eaLnBrk="1" fontAlgn="auto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四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估计所需外部融资需求</a:t>
            </a: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62C8B-B14F-4D97-AF65-F5344CB8AC3E}" type="datetime1">
              <a:rPr lang="zh-CN" altLang="en-US" smtClean="0">
                <a:solidFill>
                  <a:srgbClr val="000000"/>
                </a:solidFill>
              </a:rPr>
              <a:pPr/>
              <a:t>2024/3/15</a:t>
            </a:fld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000000"/>
                </a:solidFill>
              </a:rPr>
              <a:t>page</a:t>
            </a:r>
            <a:fld id="{565CE74E-AB26-4998-AD42-012C4C1AD076}" type="slidenum">
              <a:rPr lang="zh-CN" altLang="en-US" smtClean="0">
                <a:solidFill>
                  <a:srgbClr val="000000"/>
                </a:solidFill>
              </a:rPr>
              <a:pPr/>
              <a:t>8</a:t>
            </a:fld>
            <a:endParaRPr lang="zh-CN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9282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第二节　财务预测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600" b="1" dirty="0">
                <a:latin typeface="黑体" panose="02010609060101010101" charset="-122"/>
                <a:ea typeface="黑体" panose="02010609060101010101" charset="-122"/>
              </a:rPr>
              <a:t>三、财务预测的方法</a:t>
            </a:r>
          </a:p>
          <a:p>
            <a:pPr marL="0" eaLnBrk="1" fontAlgn="auto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销售百分比法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确定经营资产和经营负债项目的销售百分比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预计各项经营资产和经营负债</a:t>
            </a:r>
          </a:p>
          <a:p>
            <a:r>
              <a:rPr lang="en-US" altLang="zh-CN" dirty="0"/>
              <a:t>3.</a:t>
            </a:r>
            <a:r>
              <a:rPr lang="zh-CN" altLang="zh-CN" dirty="0"/>
              <a:t>预计可动用的金融资产</a:t>
            </a:r>
          </a:p>
          <a:p>
            <a:r>
              <a:rPr lang="en-US" altLang="zh-CN" dirty="0"/>
              <a:t>4.</a:t>
            </a:r>
            <a:r>
              <a:rPr lang="zh-CN" altLang="zh-CN" dirty="0"/>
              <a:t>预计增加的留存收益</a:t>
            </a:r>
          </a:p>
          <a:p>
            <a:r>
              <a:rPr lang="en-US" altLang="zh-CN" dirty="0"/>
              <a:t>5.</a:t>
            </a:r>
            <a:r>
              <a:rPr lang="zh-CN" altLang="zh-CN" dirty="0"/>
              <a:t>预计增加的借款</a:t>
            </a: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62C8B-B14F-4D97-AF65-F5344CB8AC3E}" type="datetime1">
              <a:rPr lang="zh-CN" altLang="en-US" smtClean="0">
                <a:solidFill>
                  <a:srgbClr val="000000"/>
                </a:solidFill>
              </a:rPr>
              <a:pPr/>
              <a:t>2024/3/15</a:t>
            </a:fld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000000"/>
                </a:solidFill>
              </a:rPr>
              <a:t>page</a:t>
            </a:r>
            <a:fld id="{565CE74E-AB26-4998-AD42-012C4C1AD076}" type="slidenum">
              <a:rPr lang="zh-CN" altLang="en-US" smtClean="0">
                <a:solidFill>
                  <a:srgbClr val="000000"/>
                </a:solidFill>
              </a:rPr>
              <a:pPr/>
              <a:t>9</a:t>
            </a:fld>
            <a:endParaRPr lang="zh-CN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14181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GungsuhChe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504</Words>
  <Application>Microsoft Office PowerPoint</Application>
  <PresentationFormat>宽屏</PresentationFormat>
  <Paragraphs>72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10</vt:i4>
      </vt:variant>
    </vt:vector>
  </HeadingPairs>
  <TitlesOfParts>
    <vt:vector size="26" baseType="lpstr">
      <vt:lpstr>GungsuhChe</vt:lpstr>
      <vt:lpstr>NEU-BZ-S92</vt:lpstr>
      <vt:lpstr>方正书宋_GBK</vt:lpstr>
      <vt:lpstr>汉仪铁线黑-65简</vt:lpstr>
      <vt:lpstr>黑体</vt:lpstr>
      <vt:lpstr>楷体</vt:lpstr>
      <vt:lpstr>锐字工房云字库准圆GBK</vt:lpstr>
      <vt:lpstr>宋体</vt:lpstr>
      <vt:lpstr>微软雅黑</vt:lpstr>
      <vt:lpstr>Arial</vt:lpstr>
      <vt:lpstr>Calibri</vt:lpstr>
      <vt:lpstr>Calibri Light</vt:lpstr>
      <vt:lpstr>Times New Roman</vt:lpstr>
      <vt:lpstr>Office 主题</vt:lpstr>
      <vt:lpstr>1_自定义设计方案</vt:lpstr>
      <vt:lpstr>默认设计模板</vt:lpstr>
      <vt:lpstr>第四章　财务战略与财务预测</vt:lpstr>
      <vt:lpstr>目 录  content</vt:lpstr>
      <vt:lpstr>第一节　财务战略概述</vt:lpstr>
      <vt:lpstr>第一节　财务战略概述</vt:lpstr>
      <vt:lpstr>第一节　财务战略概述</vt:lpstr>
      <vt:lpstr>第一节　财务战略概述</vt:lpstr>
      <vt:lpstr>第二节　财务预测</vt:lpstr>
      <vt:lpstr>第二节　财务预测</vt:lpstr>
      <vt:lpstr>第二节　财务预测</vt:lpstr>
      <vt:lpstr>第二节　财务预测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第四章　财务战略与财务预测</dc:title>
  <dc:creator>s_cc@winning.com.cn</dc:creator>
  <cp:lastModifiedBy>s_cc@winning.com.cn</cp:lastModifiedBy>
  <cp:revision>1</cp:revision>
  <dcterms:created xsi:type="dcterms:W3CDTF">2024-03-15T14:02:55Z</dcterms:created>
  <dcterms:modified xsi:type="dcterms:W3CDTF">2024-03-15T14:29:05Z</dcterms:modified>
</cp:coreProperties>
</file>