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62" r:id="rId3"/>
  </p:sld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40" autoAdjust="0"/>
    <p:restoredTop sz="94660"/>
  </p:normalViewPr>
  <p:slideViewPr>
    <p:cSldViewPr snapToGrid="0">
      <p:cViewPr varScale="1">
        <p:scale>
          <a:sx n="67" d="100"/>
          <a:sy n="67" d="100"/>
        </p:scale>
        <p:origin x="78" y="21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A1A4D858-972A-464F-8749-217C0E5B278D}" type="datetimeFigureOut">
              <a:rPr lang="zh-CN" altLang="en-US" smtClean="0"/>
              <a:t>2024/3/15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662C9A0-4DA2-45F4-8DBD-996E48E01839}" type="slidenum">
              <a:rPr lang="zh-CN" altLang="en-US" smtClean="0"/>
              <a:t>‹#›</a:t>
            </a:fld>
            <a:endParaRPr lang="zh-CN" altLang="en-US"/>
          </a:p>
        </p:txBody>
      </p:sp>
    </p:spTree>
    <p:extLst>
      <p:ext uri="{BB962C8B-B14F-4D97-AF65-F5344CB8AC3E}">
        <p14:creationId xmlns:p14="http://schemas.microsoft.com/office/powerpoint/2010/main" val="32786281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1A4D858-972A-464F-8749-217C0E5B278D}" type="datetimeFigureOut">
              <a:rPr lang="zh-CN" altLang="en-US" smtClean="0"/>
              <a:t>2024/3/15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662C9A0-4DA2-45F4-8DBD-996E48E01839}" type="slidenum">
              <a:rPr lang="zh-CN" altLang="en-US" smtClean="0"/>
              <a:t>‹#›</a:t>
            </a:fld>
            <a:endParaRPr lang="zh-CN" altLang="en-US"/>
          </a:p>
        </p:txBody>
      </p:sp>
    </p:spTree>
    <p:extLst>
      <p:ext uri="{BB962C8B-B14F-4D97-AF65-F5344CB8AC3E}">
        <p14:creationId xmlns:p14="http://schemas.microsoft.com/office/powerpoint/2010/main" val="10448747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1A4D858-972A-464F-8749-217C0E5B278D}" type="datetimeFigureOut">
              <a:rPr lang="zh-CN" altLang="en-US" smtClean="0"/>
              <a:t>2024/3/15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662C9A0-4DA2-45F4-8DBD-996E48E01839}" type="slidenum">
              <a:rPr lang="zh-CN" altLang="en-US" smtClean="0"/>
              <a:t>‹#›</a:t>
            </a:fld>
            <a:endParaRPr lang="zh-CN" altLang="en-US"/>
          </a:p>
        </p:txBody>
      </p:sp>
    </p:spTree>
    <p:extLst>
      <p:ext uri="{BB962C8B-B14F-4D97-AF65-F5344CB8AC3E}">
        <p14:creationId xmlns:p14="http://schemas.microsoft.com/office/powerpoint/2010/main" val="34338185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1874837"/>
          </a:xfrm>
        </p:spPr>
        <p:txBody>
          <a:bodyPr anchor="b">
            <a:normAutofit/>
          </a:bodyPr>
          <a:lstStyle>
            <a:lvl1pPr algn="ctr">
              <a:defRPr sz="5400" b="1">
                <a:latin typeface="微软雅黑" panose="020B0503020204020204" pitchFamily="34" charset="-122"/>
                <a:ea typeface="微软雅黑" panose="020B0503020204020204" pitchFamily="34" charset="-122"/>
              </a:defRPr>
            </a:lvl1pPr>
          </a:lstStyle>
          <a:p>
            <a:r>
              <a:rPr lang="zh-CN" altLang="en-US" dirty="0" smtClean="0"/>
              <a:t>单击此处编辑母版标题样式</a:t>
            </a:r>
            <a:endParaRPr lang="zh-CN" altLang="en-US" dirty="0"/>
          </a:p>
        </p:txBody>
      </p:sp>
      <p:sp>
        <p:nvSpPr>
          <p:cNvPr id="4" name="日期占位符 3"/>
          <p:cNvSpPr>
            <a:spLocks noGrp="1"/>
          </p:cNvSpPr>
          <p:nvPr>
            <p:ph type="dt" sz="half" idx="10"/>
          </p:nvPr>
        </p:nvSpPr>
        <p:spPr/>
        <p:txBody>
          <a:bodyPr/>
          <a:lstStyle/>
          <a:p>
            <a:fld id="{0B309F7C-58A9-45B2-A918-885846AD9F16}" type="datetimeFigureOut">
              <a:rPr lang="zh-CN" altLang="en-US" smtClean="0">
                <a:solidFill>
                  <a:prstClr val="black">
                    <a:tint val="75000"/>
                  </a:prstClr>
                </a:solidFill>
              </a:rPr>
              <a:pPr/>
              <a:t>2024/3/15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AD5B0309-EA22-46EC-A8C7-90C844809B90}"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7692362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b="0">
                <a:latin typeface="微软雅黑" panose="020B0503020204020204" pitchFamily="34" charset="-122"/>
                <a:ea typeface="微软雅黑" panose="020B0503020204020204" pitchFamily="34" charset="-122"/>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678180" y="1539240"/>
            <a:ext cx="10740390" cy="4609465"/>
          </a:xfrm>
        </p:spPr>
        <p:txBody>
          <a:bodyPr/>
          <a:lstStyle>
            <a:lvl1pPr algn="just" eaLnBrk="0" fontAlgn="base" latinLnBrk="0" hangingPunct="0">
              <a:lnSpc>
                <a:spcPct val="135000"/>
              </a:lnSpc>
              <a:spcBef>
                <a:spcPts val="0"/>
              </a:spcBef>
              <a:defRPr>
                <a:latin typeface="+mn-ea"/>
                <a:ea typeface="+mn-ea"/>
              </a:defRPr>
            </a:lvl1pPr>
            <a:lvl2pPr algn="just" eaLnBrk="0" fontAlgn="base" latinLnBrk="0" hangingPunct="0">
              <a:lnSpc>
                <a:spcPct val="135000"/>
              </a:lnSpc>
              <a:spcBef>
                <a:spcPts val="0"/>
              </a:spcBef>
              <a:defRPr>
                <a:latin typeface="+mn-ea"/>
                <a:ea typeface="+mn-ea"/>
              </a:defRPr>
            </a:lvl2pPr>
            <a:lvl3pPr algn="just" eaLnBrk="0" fontAlgn="base" latinLnBrk="0" hangingPunct="0">
              <a:lnSpc>
                <a:spcPct val="135000"/>
              </a:lnSpc>
              <a:spcBef>
                <a:spcPts val="0"/>
              </a:spcBef>
              <a:defRPr>
                <a:latin typeface="+mn-ea"/>
                <a:ea typeface="+mn-ea"/>
              </a:defRPr>
            </a:lvl3pPr>
            <a:lvl4pPr algn="just" eaLnBrk="0" fontAlgn="base" latinLnBrk="0" hangingPunct="0">
              <a:lnSpc>
                <a:spcPct val="135000"/>
              </a:lnSpc>
              <a:spcBef>
                <a:spcPts val="0"/>
              </a:spcBef>
              <a:defRPr>
                <a:latin typeface="+mn-ea"/>
                <a:ea typeface="+mn-ea"/>
              </a:defRPr>
            </a:lvl4pPr>
            <a:lvl5pPr algn="just" eaLnBrk="0" fontAlgn="base" latinLnBrk="0" hangingPunct="0">
              <a:lnSpc>
                <a:spcPct val="135000"/>
              </a:lnSpc>
              <a:spcBef>
                <a:spcPts val="0"/>
              </a:spcBef>
              <a:defRPr>
                <a:latin typeface="+mn-ea"/>
                <a:ea typeface="+mn-ea"/>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10"/>
          </p:nvPr>
        </p:nvSpPr>
        <p:spPr>
          <a:xfrm>
            <a:off x="596900" y="6457950"/>
            <a:ext cx="2743200" cy="365125"/>
          </a:xfrm>
        </p:spPr>
        <p:txBody>
          <a:bodyPr/>
          <a:lstStyle/>
          <a:p>
            <a:fld id="{BB962C8B-B14F-4D97-AF65-F5344CB8AC3E}" type="datetime1">
              <a:rPr lang="zh-CN" altLang="en-US">
                <a:solidFill>
                  <a:srgbClr val="000000"/>
                </a:solidFill>
              </a:rPr>
              <a:pPr/>
              <a:t>2024/3/15</a:t>
            </a:fld>
            <a:endParaRPr lang="zh-CN" altLang="en-US" dirty="0">
              <a:solidFill>
                <a:srgbClr val="000000"/>
              </a:solidFill>
            </a:endParaRPr>
          </a:p>
        </p:txBody>
      </p:sp>
      <p:sp>
        <p:nvSpPr>
          <p:cNvPr id="6" name="灯片编号占位符 5"/>
          <p:cNvSpPr>
            <a:spLocks noGrp="1"/>
          </p:cNvSpPr>
          <p:nvPr>
            <p:ph type="sldNum" sz="quarter" idx="12"/>
          </p:nvPr>
        </p:nvSpPr>
        <p:spPr>
          <a:xfrm>
            <a:off x="8458200" y="6457950"/>
            <a:ext cx="2870200" cy="365125"/>
          </a:xfrm>
        </p:spPr>
        <p:txBody>
          <a:bodyPr/>
          <a:lstStyle/>
          <a:p>
            <a:r>
              <a:rPr lang="en-US" altLang="zh-CN" dirty="0" smtClean="0">
                <a:solidFill>
                  <a:srgbClr val="000000"/>
                </a:solidFill>
              </a:rPr>
              <a:t>Page </a:t>
            </a:r>
            <a:fld id="{565CE74E-AB26-4998-AD42-012C4C1AD076}" type="slidenum">
              <a:rPr lang="zh-CN" altLang="en-US" smtClean="0">
                <a:solidFill>
                  <a:srgbClr val="000000"/>
                </a:solidFill>
              </a:rPr>
              <a:pPr/>
              <a:t>‹#›</a:t>
            </a:fld>
            <a:endParaRPr lang="zh-CN" altLang="en-US" dirty="0">
              <a:solidFill>
                <a:srgbClr val="000000"/>
              </a:solidFill>
            </a:endParaRPr>
          </a:p>
        </p:txBody>
      </p:sp>
    </p:spTree>
    <p:extLst>
      <p:ext uri="{BB962C8B-B14F-4D97-AF65-F5344CB8AC3E}">
        <p14:creationId xmlns:p14="http://schemas.microsoft.com/office/powerpoint/2010/main" val="3352257956"/>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hf hdr="0" ftr="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1A4D858-972A-464F-8749-217C0E5B278D}" type="datetimeFigureOut">
              <a:rPr lang="zh-CN" altLang="en-US" smtClean="0"/>
              <a:t>2024/3/15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662C9A0-4DA2-45F4-8DBD-996E48E01839}" type="slidenum">
              <a:rPr lang="zh-CN" altLang="en-US" smtClean="0"/>
              <a:t>‹#›</a:t>
            </a:fld>
            <a:endParaRPr lang="zh-CN" altLang="en-US"/>
          </a:p>
        </p:txBody>
      </p:sp>
    </p:spTree>
    <p:extLst>
      <p:ext uri="{BB962C8B-B14F-4D97-AF65-F5344CB8AC3E}">
        <p14:creationId xmlns:p14="http://schemas.microsoft.com/office/powerpoint/2010/main" val="41268608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A1A4D858-972A-464F-8749-217C0E5B278D}" type="datetimeFigureOut">
              <a:rPr lang="zh-CN" altLang="en-US" smtClean="0"/>
              <a:t>2024/3/15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662C9A0-4DA2-45F4-8DBD-996E48E01839}" type="slidenum">
              <a:rPr lang="zh-CN" altLang="en-US" smtClean="0"/>
              <a:t>‹#›</a:t>
            </a:fld>
            <a:endParaRPr lang="zh-CN" altLang="en-US"/>
          </a:p>
        </p:txBody>
      </p:sp>
    </p:spTree>
    <p:extLst>
      <p:ext uri="{BB962C8B-B14F-4D97-AF65-F5344CB8AC3E}">
        <p14:creationId xmlns:p14="http://schemas.microsoft.com/office/powerpoint/2010/main" val="491062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A1A4D858-972A-464F-8749-217C0E5B278D}" type="datetimeFigureOut">
              <a:rPr lang="zh-CN" altLang="en-US" smtClean="0"/>
              <a:t>2024/3/15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662C9A0-4DA2-45F4-8DBD-996E48E01839}" type="slidenum">
              <a:rPr lang="zh-CN" altLang="en-US" smtClean="0"/>
              <a:t>‹#›</a:t>
            </a:fld>
            <a:endParaRPr lang="zh-CN" altLang="en-US"/>
          </a:p>
        </p:txBody>
      </p:sp>
    </p:spTree>
    <p:extLst>
      <p:ext uri="{BB962C8B-B14F-4D97-AF65-F5344CB8AC3E}">
        <p14:creationId xmlns:p14="http://schemas.microsoft.com/office/powerpoint/2010/main" val="25727843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A1A4D858-972A-464F-8749-217C0E5B278D}" type="datetimeFigureOut">
              <a:rPr lang="zh-CN" altLang="en-US" smtClean="0"/>
              <a:t>2024/3/15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662C9A0-4DA2-45F4-8DBD-996E48E01839}" type="slidenum">
              <a:rPr lang="zh-CN" altLang="en-US" smtClean="0"/>
              <a:t>‹#›</a:t>
            </a:fld>
            <a:endParaRPr lang="zh-CN" altLang="en-US"/>
          </a:p>
        </p:txBody>
      </p:sp>
    </p:spTree>
    <p:extLst>
      <p:ext uri="{BB962C8B-B14F-4D97-AF65-F5344CB8AC3E}">
        <p14:creationId xmlns:p14="http://schemas.microsoft.com/office/powerpoint/2010/main" val="23934027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A1A4D858-972A-464F-8749-217C0E5B278D}" type="datetimeFigureOut">
              <a:rPr lang="zh-CN" altLang="en-US" smtClean="0"/>
              <a:t>2024/3/15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662C9A0-4DA2-45F4-8DBD-996E48E01839}" type="slidenum">
              <a:rPr lang="zh-CN" altLang="en-US" smtClean="0"/>
              <a:t>‹#›</a:t>
            </a:fld>
            <a:endParaRPr lang="zh-CN" altLang="en-US"/>
          </a:p>
        </p:txBody>
      </p:sp>
    </p:spTree>
    <p:extLst>
      <p:ext uri="{BB962C8B-B14F-4D97-AF65-F5344CB8AC3E}">
        <p14:creationId xmlns:p14="http://schemas.microsoft.com/office/powerpoint/2010/main" val="42878486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1A4D858-972A-464F-8749-217C0E5B278D}" type="datetimeFigureOut">
              <a:rPr lang="zh-CN" altLang="en-US" smtClean="0"/>
              <a:t>2024/3/15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662C9A0-4DA2-45F4-8DBD-996E48E01839}" type="slidenum">
              <a:rPr lang="zh-CN" altLang="en-US" smtClean="0"/>
              <a:t>‹#›</a:t>
            </a:fld>
            <a:endParaRPr lang="zh-CN" altLang="en-US"/>
          </a:p>
        </p:txBody>
      </p:sp>
    </p:spTree>
    <p:extLst>
      <p:ext uri="{BB962C8B-B14F-4D97-AF65-F5344CB8AC3E}">
        <p14:creationId xmlns:p14="http://schemas.microsoft.com/office/powerpoint/2010/main" val="28897360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A1A4D858-972A-464F-8749-217C0E5B278D}" type="datetimeFigureOut">
              <a:rPr lang="zh-CN" altLang="en-US" smtClean="0"/>
              <a:t>2024/3/15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662C9A0-4DA2-45F4-8DBD-996E48E01839}" type="slidenum">
              <a:rPr lang="zh-CN" altLang="en-US" smtClean="0"/>
              <a:t>‹#›</a:t>
            </a:fld>
            <a:endParaRPr lang="zh-CN" altLang="en-US"/>
          </a:p>
        </p:txBody>
      </p:sp>
    </p:spTree>
    <p:extLst>
      <p:ext uri="{BB962C8B-B14F-4D97-AF65-F5344CB8AC3E}">
        <p14:creationId xmlns:p14="http://schemas.microsoft.com/office/powerpoint/2010/main" val="1202710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A1A4D858-972A-464F-8749-217C0E5B278D}" type="datetimeFigureOut">
              <a:rPr lang="zh-CN" altLang="en-US" smtClean="0"/>
              <a:t>2024/3/15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662C9A0-4DA2-45F4-8DBD-996E48E01839}" type="slidenum">
              <a:rPr lang="zh-CN" altLang="en-US" smtClean="0"/>
              <a:t>‹#›</a:t>
            </a:fld>
            <a:endParaRPr lang="zh-CN" altLang="en-US"/>
          </a:p>
        </p:txBody>
      </p:sp>
    </p:spTree>
    <p:extLst>
      <p:ext uri="{BB962C8B-B14F-4D97-AF65-F5344CB8AC3E}">
        <p14:creationId xmlns:p14="http://schemas.microsoft.com/office/powerpoint/2010/main" val="42342397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theme" Target="../theme/theme3.xml"/><Relationship Id="rId1" Type="http://schemas.openxmlformats.org/officeDocument/2006/relationships/slideLayout" Target="../slideLayouts/slideLayout13.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1A4D858-972A-464F-8749-217C0E5B278D}" type="datetimeFigureOut">
              <a:rPr lang="zh-CN" altLang="en-US" smtClean="0"/>
              <a:t>2024/3/15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662C9A0-4DA2-45F4-8DBD-996E48E01839}" type="slidenum">
              <a:rPr lang="zh-CN" altLang="en-US" smtClean="0"/>
              <a:t>‹#›</a:t>
            </a:fld>
            <a:endParaRPr lang="zh-CN" altLang="en-US"/>
          </a:p>
        </p:txBody>
      </p:sp>
    </p:spTree>
    <p:extLst>
      <p:ext uri="{BB962C8B-B14F-4D97-AF65-F5344CB8AC3E}">
        <p14:creationId xmlns:p14="http://schemas.microsoft.com/office/powerpoint/2010/main" val="272928728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B309F7C-58A9-45B2-A918-885846AD9F16}" type="datetimeFigureOut">
              <a:rPr lang="zh-CN" altLang="en-US" smtClean="0">
                <a:solidFill>
                  <a:prstClr val="black">
                    <a:tint val="75000"/>
                  </a:prstClr>
                </a:solidFill>
              </a:rPr>
              <a:pPr/>
              <a:t>2024/3/15</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D5B0309-EA22-46EC-A8C7-90C844809B90}" type="slidenum">
              <a:rPr lang="zh-CN" altLang="en-US" smtClean="0">
                <a:solidFill>
                  <a:prstClr val="black">
                    <a:tint val="75000"/>
                  </a:prstClr>
                </a:solidFill>
              </a:rPr>
              <a:pPr/>
              <a:t>‹#›</a:t>
            </a:fld>
            <a:endParaRPr lang="zh-CN" altLang="en-US">
              <a:solidFill>
                <a:prstClr val="black">
                  <a:tint val="75000"/>
                </a:prstClr>
              </a:solidFill>
            </a:endParaRPr>
          </a:p>
        </p:txBody>
      </p:sp>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6967184"/>
          </a:xfrm>
          <a:prstGeom prst="rect">
            <a:avLst/>
          </a:prstGeom>
        </p:spPr>
      </p:pic>
    </p:spTree>
    <p:extLst>
      <p:ext uri="{BB962C8B-B14F-4D97-AF65-F5344CB8AC3E}">
        <p14:creationId xmlns:p14="http://schemas.microsoft.com/office/powerpoint/2010/main" val="250967677"/>
      </p:ext>
    </p:extLst>
  </p:cSld>
  <p:clrMap bg1="lt1" tx1="dk1" bg2="lt2" tx2="dk2" accent1="accent1" accent2="accent2" accent3="accent3" accent4="accent4" accent5="accent5" accent6="accent6" hlink="hlink" folHlink="folHlink"/>
  <p:sldLayoutIdLst>
    <p:sldLayoutId id="2147483661"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auto">
      <p:bgPr>
        <a:noFill/>
        <a:effectLst/>
      </p:bgPr>
    </p:bg>
    <p:spTree>
      <p:nvGrpSpPr>
        <p:cNvPr id="1" name=""/>
        <p:cNvGrpSpPr/>
        <p:nvPr/>
      </p:nvGrpSpPr>
      <p:grpSpPr>
        <a:xfrm>
          <a:off x="0" y="0"/>
          <a:ext cx="0" cy="0"/>
          <a:chOff x="0" y="0"/>
          <a:chExt cx="0" cy="0"/>
        </a:xfrm>
      </p:grpSpPr>
      <p:sp>
        <p:nvSpPr>
          <p:cNvPr id="8" name="日期占位符 3"/>
          <p:cNvSpPr>
            <a:spLocks noGrp="1"/>
          </p:cNvSpPr>
          <p:nvPr>
            <p:ph type="dt" sz="half" idx="2"/>
          </p:nvPr>
        </p:nvSpPr>
        <p:spPr>
          <a:xfrm>
            <a:off x="596900" y="6457950"/>
            <a:ext cx="2743200" cy="365125"/>
          </a:xfrm>
        </p:spPr>
        <p:txBody>
          <a:bodyPr/>
          <a:lstStyle/>
          <a:p>
            <a:fld id="{BB962C8B-B14F-4D97-AF65-F5344CB8AC3E}" type="datetime1">
              <a:rPr lang="zh-CN" altLang="en-US">
                <a:solidFill>
                  <a:srgbClr val="000000"/>
                </a:solidFill>
              </a:rPr>
              <a:pPr/>
              <a:t>2024/3/15</a:t>
            </a:fld>
            <a:endParaRPr lang="zh-CN" altLang="en-US" dirty="0">
              <a:solidFill>
                <a:srgbClr val="000000"/>
              </a:solidFill>
            </a:endParaRPr>
          </a:p>
        </p:txBody>
      </p:sp>
      <p:grpSp>
        <p:nvGrpSpPr>
          <p:cNvPr id="4" name="组合 3"/>
          <p:cNvGrpSpPr/>
          <p:nvPr userDrawn="1"/>
        </p:nvGrpSpPr>
        <p:grpSpPr>
          <a:xfrm>
            <a:off x="0" y="12185"/>
            <a:ext cx="12192000" cy="6848990"/>
            <a:chOff x="0" y="12185"/>
            <a:chExt cx="12192000" cy="6848990"/>
          </a:xfrm>
        </p:grpSpPr>
        <p:pic>
          <p:nvPicPr>
            <p:cNvPr id="3" name="图片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12185"/>
              <a:ext cx="12191512" cy="6828986"/>
            </a:xfrm>
            <a:prstGeom prst="rect">
              <a:avLst/>
            </a:prstGeom>
          </p:spPr>
        </p:pic>
        <p:pic>
          <p:nvPicPr>
            <p:cNvPr id="10" name="图片 9"/>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252014" y="88582"/>
              <a:ext cx="1086636" cy="950265"/>
            </a:xfrm>
            <a:prstGeom prst="rect">
              <a:avLst/>
            </a:prstGeom>
          </p:spPr>
        </p:pic>
        <p:pic>
          <p:nvPicPr>
            <p:cNvPr id="11" name="图片 10"/>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338650" y="795070"/>
              <a:ext cx="9377539" cy="312039"/>
            </a:xfrm>
            <a:prstGeom prst="rect">
              <a:avLst/>
            </a:prstGeom>
          </p:spPr>
        </p:pic>
        <p:pic>
          <p:nvPicPr>
            <p:cNvPr id="12" name="图片 11"/>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0" y="6457950"/>
              <a:ext cx="12192000" cy="403225"/>
            </a:xfrm>
            <a:prstGeom prst="rect">
              <a:avLst/>
            </a:prstGeom>
          </p:spPr>
        </p:pic>
      </p:grpSp>
      <p:sp>
        <p:nvSpPr>
          <p:cNvPr id="1028" name="Rectangle 6"/>
          <p:cNvSpPr>
            <a:spLocks noGrp="1" noChangeArrowheads="1"/>
          </p:cNvSpPr>
          <p:nvPr userDrawn="1">
            <p:ph type="body" idx="1"/>
          </p:nvPr>
        </p:nvSpPr>
        <p:spPr bwMode="auto">
          <a:xfrm>
            <a:off x="605155" y="1692910"/>
            <a:ext cx="11040745" cy="46094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1027" name="Rectangle 5"/>
          <p:cNvSpPr>
            <a:spLocks noGrp="1" noChangeArrowheads="1"/>
          </p:cNvSpPr>
          <p:nvPr userDrawn="1">
            <p:ph type="title"/>
          </p:nvPr>
        </p:nvSpPr>
        <p:spPr bwMode="auto">
          <a:xfrm>
            <a:off x="1748155" y="282575"/>
            <a:ext cx="8558530" cy="7296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zh-CN" dirty="0" smtClean="0"/>
              <a:t>单击此处编辑母版标题样式</a:t>
            </a:r>
          </a:p>
        </p:txBody>
      </p:sp>
      <p:pic>
        <p:nvPicPr>
          <p:cNvPr id="23" name="图片 22" descr="WPS图片编辑"/>
          <p:cNvPicPr>
            <a:picLocks noChangeAspect="1"/>
          </p:cNvPicPr>
          <p:nvPr userDrawn="1"/>
        </p:nvPicPr>
        <p:blipFill>
          <a:blip r:embed="rId7"/>
          <a:stretch>
            <a:fillRect/>
          </a:stretch>
        </p:blipFill>
        <p:spPr>
          <a:xfrm>
            <a:off x="10179685" y="6556056"/>
            <a:ext cx="1905000" cy="285115"/>
          </a:xfrm>
          <a:prstGeom prst="rect">
            <a:avLst/>
          </a:prstGeom>
        </p:spPr>
      </p:pic>
      <p:sp>
        <p:nvSpPr>
          <p:cNvPr id="9" name="灯片编号占位符 4"/>
          <p:cNvSpPr>
            <a:spLocks noGrp="1"/>
          </p:cNvSpPr>
          <p:nvPr userDrawn="1">
            <p:ph type="sldNum" sz="quarter" idx="4"/>
          </p:nvPr>
        </p:nvSpPr>
        <p:spPr>
          <a:xfrm>
            <a:off x="8610600" y="6476046"/>
            <a:ext cx="2743200" cy="365125"/>
          </a:xfrm>
        </p:spPr>
        <p:txBody>
          <a:bodyPr/>
          <a:lstStyle/>
          <a:p>
            <a:r>
              <a:rPr lang="zh-CN" altLang="en-US" dirty="0">
                <a:solidFill>
                  <a:srgbClr val="000000"/>
                </a:solidFill>
              </a:rPr>
              <a:t>第</a:t>
            </a:r>
            <a:fld id="{565CE74E-AB26-4998-AD42-012C4C1AD076}" type="slidenum">
              <a:rPr lang="zh-CN" altLang="en-US">
                <a:solidFill>
                  <a:srgbClr val="000000"/>
                </a:solidFill>
              </a:rPr>
              <a:pPr/>
              <a:t>‹#›</a:t>
            </a:fld>
            <a:r>
              <a:rPr lang="zh-CN" altLang="en-US" dirty="0">
                <a:solidFill>
                  <a:srgbClr val="000000"/>
                </a:solidFill>
              </a:rPr>
              <a:t>页</a:t>
            </a:r>
            <a:endParaRPr lang="zh-CN" altLang="en-US" dirty="0">
              <a:solidFill>
                <a:srgbClr val="000000"/>
              </a:solidFill>
            </a:endParaRPr>
          </a:p>
        </p:txBody>
      </p:sp>
    </p:spTree>
    <p:extLst>
      <p:ext uri="{BB962C8B-B14F-4D97-AF65-F5344CB8AC3E}">
        <p14:creationId xmlns:p14="http://schemas.microsoft.com/office/powerpoint/2010/main" val="1241223017"/>
      </p:ext>
    </p:extLst>
  </p:cSld>
  <p:clrMap bg1="lt1" tx1="dk1" bg2="lt2" tx2="dk2" accent1="accent1" accent2="accent2" accent3="accent3" accent4="accent4" accent5="accent5" accent6="accent6" hlink="hlink" folHlink="folHlink"/>
  <p:sldLayoutIdLst>
    <p:sldLayoutId id="2147483663" r:id="rId1"/>
  </p:sldLayoutIdLst>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hf hdr="0" ftr="0"/>
  <p:txStyles>
    <p:titleStyle>
      <a:lvl1pPr algn="l" rtl="0" eaLnBrk="0" fontAlgn="base" hangingPunct="0">
        <a:spcBef>
          <a:spcPct val="0"/>
        </a:spcBef>
        <a:spcAft>
          <a:spcPct val="0"/>
        </a:spcAft>
        <a:defRPr sz="2400" b="0" kern="1200">
          <a:solidFill>
            <a:schemeClr val="tx1"/>
          </a:solidFill>
          <a:latin typeface="微软雅黑" panose="020B0503020204020204" pitchFamily="34" charset="-122"/>
          <a:ea typeface="微软雅黑" panose="020B0503020204020204" pitchFamily="34" charset="-122"/>
          <a:cs typeface="+mj-cs"/>
        </a:defRPr>
      </a:lvl1pPr>
      <a:lvl2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2pPr>
      <a:lvl3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3pPr>
      <a:lvl4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4pPr>
      <a:lvl5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5pPr>
      <a:lvl6pPr marL="457200" algn="l" rtl="0" fontAlgn="base">
        <a:spcBef>
          <a:spcPct val="0"/>
        </a:spcBef>
        <a:spcAft>
          <a:spcPct val="0"/>
        </a:spcAft>
        <a:defRPr sz="2400" b="1">
          <a:solidFill>
            <a:schemeClr val="tx2"/>
          </a:solidFill>
          <a:latin typeface="Arial" panose="020B0604020202020204" pitchFamily="34" charset="0"/>
          <a:ea typeface="GungsuhChe" charset="-127"/>
        </a:defRPr>
      </a:lvl6pPr>
      <a:lvl7pPr marL="914400" algn="l" rtl="0" fontAlgn="base">
        <a:spcBef>
          <a:spcPct val="0"/>
        </a:spcBef>
        <a:spcAft>
          <a:spcPct val="0"/>
        </a:spcAft>
        <a:defRPr sz="2400" b="1">
          <a:solidFill>
            <a:schemeClr val="tx2"/>
          </a:solidFill>
          <a:latin typeface="Arial" panose="020B0604020202020204" pitchFamily="34" charset="0"/>
          <a:ea typeface="GungsuhChe" charset="-127"/>
        </a:defRPr>
      </a:lvl7pPr>
      <a:lvl8pPr marL="1371600" algn="l" rtl="0" fontAlgn="base">
        <a:spcBef>
          <a:spcPct val="0"/>
        </a:spcBef>
        <a:spcAft>
          <a:spcPct val="0"/>
        </a:spcAft>
        <a:defRPr sz="2400" b="1">
          <a:solidFill>
            <a:schemeClr val="tx2"/>
          </a:solidFill>
          <a:latin typeface="Arial" panose="020B0604020202020204" pitchFamily="34" charset="0"/>
          <a:ea typeface="GungsuhChe" charset="-127"/>
        </a:defRPr>
      </a:lvl8pPr>
      <a:lvl9pPr marL="1828800" algn="l" rtl="0" fontAlgn="base">
        <a:spcBef>
          <a:spcPct val="0"/>
        </a:spcBef>
        <a:spcAft>
          <a:spcPct val="0"/>
        </a:spcAft>
        <a:defRPr sz="2400" b="1">
          <a:solidFill>
            <a:schemeClr val="tx2"/>
          </a:solidFill>
          <a:latin typeface="Arial" panose="020B0604020202020204" pitchFamily="34" charset="0"/>
          <a:ea typeface="GungsuhChe" charset="-127"/>
        </a:defRPr>
      </a:lvl9pPr>
    </p:titleStyle>
    <p:bodyStyle>
      <a:lvl1pPr marL="342900" indent="-342900" algn="just" rtl="0" eaLnBrk="0" fontAlgn="base" latinLnBrk="0" hangingPunct="0">
        <a:lnSpc>
          <a:spcPct val="125000"/>
        </a:lnSpc>
        <a:spcBef>
          <a:spcPts val="0"/>
        </a:spcBef>
        <a:spcAft>
          <a:spcPct val="0"/>
        </a:spcAft>
        <a:buChar char="•"/>
        <a:defRPr kern="1200">
          <a:solidFill>
            <a:schemeClr val="tx1"/>
          </a:solidFill>
          <a:latin typeface="+mn-lt"/>
          <a:ea typeface="+mn-ea"/>
          <a:cs typeface="+mn-cs"/>
        </a:defRPr>
      </a:lvl1pPr>
      <a:lvl2pPr marL="742950" indent="-285750" algn="just" rtl="0" eaLnBrk="0" fontAlgn="base" latinLnBrk="0" hangingPunct="0">
        <a:lnSpc>
          <a:spcPct val="125000"/>
        </a:lnSpc>
        <a:spcBef>
          <a:spcPts val="0"/>
        </a:spcBef>
        <a:spcAft>
          <a:spcPct val="0"/>
        </a:spcAft>
        <a:buChar char="–"/>
        <a:defRPr kern="1200">
          <a:solidFill>
            <a:schemeClr val="tx1"/>
          </a:solidFill>
          <a:latin typeface="+mn-lt"/>
          <a:ea typeface="+mn-ea"/>
          <a:cs typeface="+mn-cs"/>
        </a:defRPr>
      </a:lvl2pPr>
      <a:lvl3pPr marL="1143000" indent="-228600" algn="just" rtl="0" eaLnBrk="0" fontAlgn="base" latinLnBrk="0" hangingPunct="0">
        <a:lnSpc>
          <a:spcPct val="125000"/>
        </a:lnSpc>
        <a:spcBef>
          <a:spcPts val="0"/>
        </a:spcBef>
        <a:spcAft>
          <a:spcPct val="0"/>
        </a:spcAft>
        <a:buChar char="•"/>
        <a:defRPr kern="1200">
          <a:solidFill>
            <a:schemeClr val="tx1"/>
          </a:solidFill>
          <a:latin typeface="+mn-lt"/>
          <a:ea typeface="+mn-ea"/>
          <a:cs typeface="+mn-cs"/>
        </a:defRPr>
      </a:lvl3pPr>
      <a:lvl4pPr marL="1600200" indent="-228600" algn="just" rtl="0" eaLnBrk="0" fontAlgn="base" latinLnBrk="0" hangingPunct="0">
        <a:lnSpc>
          <a:spcPct val="125000"/>
        </a:lnSpc>
        <a:spcBef>
          <a:spcPts val="0"/>
        </a:spcBef>
        <a:spcAft>
          <a:spcPct val="0"/>
        </a:spcAft>
        <a:buChar char="–"/>
        <a:defRPr kern="1200">
          <a:solidFill>
            <a:schemeClr val="tx1"/>
          </a:solidFill>
          <a:latin typeface="+mn-lt"/>
          <a:ea typeface="+mn-ea"/>
          <a:cs typeface="+mn-cs"/>
        </a:defRPr>
      </a:lvl4pPr>
      <a:lvl5pPr marL="2057400" indent="-228600" algn="just" rtl="0" eaLnBrk="0" fontAlgn="base" latinLnBrk="0" hangingPunct="0">
        <a:lnSpc>
          <a:spcPct val="125000"/>
        </a:lnSpc>
        <a:spcBef>
          <a:spcPts val="0"/>
        </a:spcBef>
        <a:spcAft>
          <a:spcPct val="0"/>
        </a:spcAft>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zh-CN" dirty="0"/>
              <a:t>第九章　股利理论与政策</a:t>
            </a:r>
            <a:r>
              <a:rPr lang="en-US" altLang="zh-CN" dirty="0"/>
              <a:t>	</a:t>
            </a:r>
            <a:endParaRPr lang="zh-CN" altLang="en-US" dirty="0"/>
          </a:p>
        </p:txBody>
      </p:sp>
    </p:spTree>
    <p:extLst>
      <p:ext uri="{BB962C8B-B14F-4D97-AF65-F5344CB8AC3E}">
        <p14:creationId xmlns:p14="http://schemas.microsoft.com/office/powerpoint/2010/main" val="15235504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cs typeface="Times New Roman" panose="02020603050405020304" pitchFamily="18" charset="0"/>
              </a:rPr>
              <a:t>第二节　股利理论</a:t>
            </a:r>
            <a:endParaRPr lang="zh-CN" altLang="en-US" dirty="0"/>
          </a:p>
        </p:txBody>
      </p:sp>
      <p:sp>
        <p:nvSpPr>
          <p:cNvPr id="3" name="内容占位符 2"/>
          <p:cNvSpPr>
            <a:spLocks noGrp="1"/>
          </p:cNvSpPr>
          <p:nvPr>
            <p:ph idx="1"/>
          </p:nvPr>
        </p:nvSpPr>
        <p:spPr/>
        <p:txBody>
          <a:bodyPr/>
          <a:lstStyle/>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四</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代理理论</a:t>
            </a:r>
          </a:p>
          <a:p>
            <a:r>
              <a:rPr lang="en-US" altLang="zh-CN" dirty="0"/>
              <a:t>1.</a:t>
            </a:r>
            <a:r>
              <a:rPr lang="zh-CN" altLang="zh-CN" dirty="0"/>
              <a:t>股东与经理之间的代理问题</a:t>
            </a:r>
          </a:p>
          <a:p>
            <a:r>
              <a:rPr lang="en-US" altLang="zh-CN" dirty="0"/>
              <a:t>2.</a:t>
            </a:r>
            <a:r>
              <a:rPr lang="zh-CN" altLang="zh-CN" dirty="0"/>
              <a:t>股东与债权人之间的代理问题</a:t>
            </a:r>
          </a:p>
          <a:p>
            <a:r>
              <a:rPr lang="en-US" altLang="zh-CN" dirty="0"/>
              <a:t>3.</a:t>
            </a:r>
            <a:r>
              <a:rPr lang="zh-CN" altLang="zh-CN" dirty="0"/>
              <a:t>控股股东与中小股东之间的代理问题</a:t>
            </a:r>
          </a:p>
          <a:p>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10</a:t>
            </a:fld>
            <a:endParaRPr lang="zh-CN" altLang="en-US" dirty="0">
              <a:solidFill>
                <a:srgbClr val="000000"/>
              </a:solidFill>
            </a:endParaRPr>
          </a:p>
        </p:txBody>
      </p:sp>
    </p:spTree>
    <p:extLst>
      <p:ext uri="{BB962C8B-B14F-4D97-AF65-F5344CB8AC3E}">
        <p14:creationId xmlns:p14="http://schemas.microsoft.com/office/powerpoint/2010/main" val="558919075"/>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cs typeface="Times New Roman" panose="02020603050405020304" pitchFamily="18" charset="0"/>
              </a:rPr>
              <a:t>第三节　股利政策</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charset="-122"/>
                <a:ea typeface="黑体" panose="02010609060101010101" charset="-122"/>
              </a:rPr>
              <a:t>一、股利政策的内容</a:t>
            </a:r>
          </a:p>
          <a:p>
            <a:r>
              <a:rPr lang="zh-CN" altLang="zh-CN" dirty="0"/>
              <a:t>在实践中</a:t>
            </a:r>
            <a:r>
              <a:rPr lang="en-US" altLang="zh-CN" dirty="0"/>
              <a:t>,</a:t>
            </a:r>
            <a:r>
              <a:rPr lang="zh-CN" altLang="zh-CN" dirty="0"/>
              <a:t>公司的股利政策主要包括四项内容</a:t>
            </a:r>
            <a:r>
              <a:rPr lang="en-US" altLang="zh-CN" dirty="0" smtClean="0"/>
              <a:t>:</a:t>
            </a:r>
          </a:p>
          <a:p>
            <a:r>
              <a:rPr lang="en-US" altLang="zh-CN" dirty="0" smtClean="0"/>
              <a:t>(</a:t>
            </a:r>
            <a:r>
              <a:rPr lang="en-US" altLang="zh-CN" dirty="0"/>
              <a:t>1)</a:t>
            </a:r>
            <a:r>
              <a:rPr lang="zh-CN" altLang="zh-CN" dirty="0"/>
              <a:t>股利分配的形式</a:t>
            </a:r>
            <a:r>
              <a:rPr lang="en-US" altLang="zh-CN" dirty="0"/>
              <a:t>,</a:t>
            </a:r>
            <a:r>
              <a:rPr lang="zh-CN" altLang="zh-CN" dirty="0"/>
              <a:t>即采用现金股利还是股票股利</a:t>
            </a:r>
            <a:r>
              <a:rPr lang="en-US" altLang="zh-CN" dirty="0" smtClean="0"/>
              <a:t>;</a:t>
            </a:r>
          </a:p>
          <a:p>
            <a:r>
              <a:rPr lang="en-US" altLang="zh-CN" dirty="0" smtClean="0"/>
              <a:t>(</a:t>
            </a:r>
            <a:r>
              <a:rPr lang="en-US" altLang="zh-CN" dirty="0"/>
              <a:t>2)</a:t>
            </a:r>
            <a:r>
              <a:rPr lang="zh-CN" altLang="zh-CN" dirty="0"/>
              <a:t>股利支付率的确定</a:t>
            </a:r>
            <a:r>
              <a:rPr lang="en-US" altLang="zh-CN" dirty="0" smtClean="0"/>
              <a:t>;</a:t>
            </a:r>
          </a:p>
          <a:p>
            <a:r>
              <a:rPr lang="en-US" altLang="zh-CN" dirty="0" smtClean="0"/>
              <a:t>(</a:t>
            </a:r>
            <a:r>
              <a:rPr lang="en-US" altLang="zh-CN" dirty="0"/>
              <a:t>3)</a:t>
            </a:r>
            <a:r>
              <a:rPr lang="zh-CN" altLang="zh-CN" dirty="0"/>
              <a:t>每股股利的确定</a:t>
            </a:r>
            <a:r>
              <a:rPr lang="en-US" altLang="zh-CN" dirty="0" smtClean="0"/>
              <a:t>;</a:t>
            </a:r>
          </a:p>
          <a:p>
            <a:r>
              <a:rPr lang="en-US" altLang="zh-CN" dirty="0" smtClean="0"/>
              <a:t>(</a:t>
            </a:r>
            <a:r>
              <a:rPr lang="en-US" altLang="zh-CN" dirty="0"/>
              <a:t>4)</a:t>
            </a:r>
            <a:r>
              <a:rPr lang="zh-CN" altLang="zh-CN" dirty="0"/>
              <a:t>股利分配的时间</a:t>
            </a:r>
            <a:r>
              <a:rPr lang="en-US" altLang="zh-CN" dirty="0"/>
              <a:t>,</a:t>
            </a:r>
            <a:r>
              <a:rPr lang="zh-CN" altLang="zh-CN" dirty="0"/>
              <a:t>即何时分配和多长时间分配一次</a:t>
            </a:r>
            <a:r>
              <a:rPr lang="zh-CN" altLang="zh-CN" dirty="0" smtClean="0"/>
              <a:t>。</a:t>
            </a:r>
            <a:endParaRPr lang="en-US" altLang="zh-CN" dirty="0" smtClean="0"/>
          </a:p>
          <a:p>
            <a:r>
              <a:rPr lang="zh-CN" altLang="zh-CN" dirty="0" smtClean="0"/>
              <a:t>其中</a:t>
            </a:r>
            <a:r>
              <a:rPr lang="en-US" altLang="zh-CN" dirty="0"/>
              <a:t>,</a:t>
            </a:r>
            <a:r>
              <a:rPr lang="zh-CN" altLang="zh-CN" dirty="0"/>
              <a:t>每股股利与股利支付率的确定是股利政策的核心内容</a:t>
            </a:r>
            <a:r>
              <a:rPr lang="en-US" altLang="zh-CN" dirty="0"/>
              <a:t>,</a:t>
            </a:r>
            <a:r>
              <a:rPr lang="zh-CN" altLang="zh-CN" dirty="0"/>
              <a:t>它决定了公司的净利润中有多少以现金股利的形式发放给股东</a:t>
            </a:r>
            <a:r>
              <a:rPr lang="en-US" altLang="zh-CN" dirty="0"/>
              <a:t>,</a:t>
            </a:r>
            <a:r>
              <a:rPr lang="zh-CN" altLang="zh-CN" dirty="0"/>
              <a:t>有多少以留用利润的形式对公司进行再投资</a:t>
            </a:r>
            <a:r>
              <a:rPr lang="zh-CN" altLang="zh-CN" dirty="0" smtClean="0"/>
              <a:t>。</a:t>
            </a:r>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11</a:t>
            </a:fld>
            <a:endParaRPr lang="zh-CN" altLang="en-US" dirty="0">
              <a:solidFill>
                <a:srgbClr val="000000"/>
              </a:solidFill>
            </a:endParaRPr>
          </a:p>
        </p:txBody>
      </p:sp>
    </p:spTree>
    <p:extLst>
      <p:ext uri="{BB962C8B-B14F-4D97-AF65-F5344CB8AC3E}">
        <p14:creationId xmlns:p14="http://schemas.microsoft.com/office/powerpoint/2010/main" val="495379624"/>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cs typeface="Times New Roman" panose="02020603050405020304" pitchFamily="18" charset="0"/>
              </a:rPr>
              <a:t>第三节　股利政策</a:t>
            </a:r>
            <a:endParaRPr lang="zh-CN" altLang="en-US" dirty="0"/>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a:xfrm>
                <a:off x="678179" y="1539240"/>
                <a:ext cx="11017951" cy="4609465"/>
              </a:xfrm>
            </p:spPr>
            <p:txBody>
              <a:bodyPr/>
              <a:lstStyle/>
              <a:p>
                <a:pPr marL="0" indent="0">
                  <a:buNone/>
                </a:pPr>
                <a:r>
                  <a:rPr lang="zh-CN" altLang="zh-CN" sz="2600" b="1" dirty="0">
                    <a:latin typeface="黑体" panose="02010609060101010101" charset="-122"/>
                    <a:ea typeface="黑体" panose="02010609060101010101" charset="-122"/>
                  </a:rPr>
                  <a:t>二、股利政策的评价指标</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一</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股利支付率</a:t>
                </a:r>
              </a:p>
              <a:p>
                <a:r>
                  <a:rPr lang="zh-CN" altLang="zh-CN" dirty="0"/>
                  <a:t>股利支付率是公司年度现金股利总额与净利润总额的比率</a:t>
                </a:r>
                <a:r>
                  <a:rPr lang="en-US" altLang="zh-CN" dirty="0"/>
                  <a:t>,</a:t>
                </a:r>
                <a:r>
                  <a:rPr lang="zh-CN" altLang="zh-CN" dirty="0"/>
                  <a:t>或者是公司年度每股股利与每股利润的比率</a:t>
                </a:r>
                <a:r>
                  <a:rPr lang="zh-CN" altLang="zh-CN" dirty="0" smtClean="0"/>
                  <a:t>。</a:t>
                </a:r>
                <a:endParaRPr lang="en-US" altLang="zh-CN" dirty="0" smtClean="0"/>
              </a:p>
              <a:p>
                <a:r>
                  <a:rPr lang="zh-CN" altLang="zh-CN" dirty="0" smtClean="0"/>
                  <a:t>其</a:t>
                </a:r>
                <a:r>
                  <a:rPr lang="zh-CN" altLang="zh-CN" dirty="0"/>
                  <a:t>计算公式为</a:t>
                </a:r>
                <a:r>
                  <a:rPr lang="en-US" altLang="zh-CN" dirty="0" smtClean="0"/>
                  <a:t>:</a:t>
                </a:r>
                <a:r>
                  <a:rPr lang="en-US" altLang="zh-CN" dirty="0"/>
                  <a:t> </a:t>
                </a:r>
                <a:r>
                  <a:rPr lang="en-US" altLang="zh-CN" dirty="0" smtClean="0"/>
                  <a:t> </a:t>
                </a:r>
                <a:r>
                  <a:rPr lang="en-US" altLang="zh-CN" i="1" dirty="0" err="1" smtClean="0"/>
                  <a:t>P</a:t>
                </a:r>
                <a:r>
                  <a:rPr lang="en-US" altLang="zh-CN" i="1" baseline="-25000" dirty="0" err="1" smtClean="0"/>
                  <a:t>d</a:t>
                </a:r>
                <a:r>
                  <a:rPr lang="en-US" altLang="zh-CN" i="1" dirty="0"/>
                  <a:t>=</a:t>
                </a:r>
                <a14:m>
                  <m:oMath xmlns:m="http://schemas.openxmlformats.org/officeDocument/2006/math">
                    <m:f>
                      <m:fPr>
                        <m:ctrlPr>
                          <a:rPr lang="zh-CN" altLang="zh-CN" i="1">
                            <a:latin typeface="Cambria Math" panose="02040503050406030204" pitchFamily="18" charset="0"/>
                          </a:rPr>
                        </m:ctrlPr>
                      </m:fPr>
                      <m:num>
                        <m:r>
                          <a:rPr lang="en-US" altLang="zh-CN" i="1">
                            <a:latin typeface="Cambria Math" panose="02040503050406030204" pitchFamily="18" charset="0"/>
                          </a:rPr>
                          <m:t>𝐷</m:t>
                        </m:r>
                      </m:num>
                      <m:den>
                        <m:r>
                          <a:rPr lang="en-US" altLang="zh-CN" i="1">
                            <a:latin typeface="Cambria Math" panose="02040503050406030204" pitchFamily="18" charset="0"/>
                          </a:rPr>
                          <m:t>𝐸</m:t>
                        </m:r>
                      </m:den>
                    </m:f>
                  </m:oMath>
                </a14:m>
                <a:r>
                  <a:rPr lang="en-US" altLang="zh-CN" dirty="0"/>
                  <a:t>×100</a:t>
                </a:r>
                <a:r>
                  <a:rPr lang="en-US" altLang="zh-CN" dirty="0" smtClean="0"/>
                  <a:t>%</a:t>
                </a:r>
                <a:r>
                  <a:rPr lang="en-US" altLang="zh-CN" dirty="0"/>
                  <a:t> </a:t>
                </a:r>
                <a:r>
                  <a:rPr lang="en-US" altLang="zh-CN" dirty="0" smtClean="0"/>
                  <a:t>  </a:t>
                </a:r>
                <a:r>
                  <a:rPr lang="zh-CN" altLang="zh-CN" dirty="0" smtClean="0"/>
                  <a:t>或</a:t>
                </a:r>
                <a:r>
                  <a:rPr lang="en-US" altLang="zh-CN" dirty="0" smtClean="0"/>
                  <a:t>  </a:t>
                </a:r>
                <a:r>
                  <a:rPr lang="en-US" altLang="zh-CN" i="1" dirty="0" err="1" smtClean="0"/>
                  <a:t>P</a:t>
                </a:r>
                <a:r>
                  <a:rPr lang="en-US" altLang="zh-CN" i="1" baseline="-25000" dirty="0" err="1" smtClean="0"/>
                  <a:t>d</a:t>
                </a:r>
                <a:r>
                  <a:rPr lang="en-US" altLang="zh-CN" i="1" dirty="0"/>
                  <a:t>=</a:t>
                </a:r>
                <a14:m>
                  <m:oMath xmlns:m="http://schemas.openxmlformats.org/officeDocument/2006/math">
                    <m:f>
                      <m:fPr>
                        <m:ctrlPr>
                          <a:rPr lang="zh-CN" altLang="zh-CN" i="1">
                            <a:latin typeface="Cambria Math" panose="02040503050406030204" pitchFamily="18" charset="0"/>
                          </a:rPr>
                        </m:ctrlPr>
                      </m:fPr>
                      <m:num>
                        <m:r>
                          <a:rPr lang="en-US" altLang="zh-CN" i="1">
                            <a:latin typeface="Cambria Math" panose="02040503050406030204" pitchFamily="18" charset="0"/>
                          </a:rPr>
                          <m:t>𝐷𝑃𝑆</m:t>
                        </m:r>
                      </m:num>
                      <m:den>
                        <m:r>
                          <a:rPr lang="en-US" altLang="zh-CN" i="1">
                            <a:latin typeface="Cambria Math" panose="02040503050406030204" pitchFamily="18" charset="0"/>
                          </a:rPr>
                          <m:t>𝐸𝑃𝑆</m:t>
                        </m:r>
                      </m:den>
                    </m:f>
                  </m:oMath>
                </a14:m>
                <a:r>
                  <a:rPr lang="en-US" altLang="zh-CN" dirty="0"/>
                  <a:t>×100</a:t>
                </a:r>
                <a:r>
                  <a:rPr lang="en-US" altLang="zh-CN" dirty="0" smtClean="0"/>
                  <a:t>%</a:t>
                </a:r>
                <a:endParaRPr lang="zh-CN" altLang="zh-CN" dirty="0"/>
              </a:p>
              <a:p>
                <a:r>
                  <a:rPr lang="zh-CN" altLang="zh-CN" dirty="0"/>
                  <a:t>式中</a:t>
                </a:r>
                <a:r>
                  <a:rPr lang="en-US" altLang="zh-CN" dirty="0"/>
                  <a:t>:</a:t>
                </a:r>
                <a:r>
                  <a:rPr lang="en-US" altLang="zh-CN" i="1" dirty="0" err="1"/>
                  <a:t>P</a:t>
                </a:r>
                <a:r>
                  <a:rPr lang="en-US" altLang="zh-CN" i="1" baseline="-25000" dirty="0" err="1"/>
                  <a:t>d</a:t>
                </a:r>
                <a:r>
                  <a:rPr lang="zh-CN" altLang="zh-CN" dirty="0"/>
                  <a:t>表示股利支付率</a:t>
                </a:r>
                <a:r>
                  <a:rPr lang="en-US" altLang="zh-CN" dirty="0"/>
                  <a:t>;</a:t>
                </a:r>
                <a:r>
                  <a:rPr lang="en-US" altLang="zh-CN" i="1" dirty="0"/>
                  <a:t>D</a:t>
                </a:r>
                <a:r>
                  <a:rPr lang="zh-CN" altLang="zh-CN" dirty="0"/>
                  <a:t>表示年度现金股利总额</a:t>
                </a:r>
                <a:r>
                  <a:rPr lang="en-US" altLang="zh-CN" dirty="0"/>
                  <a:t>;</a:t>
                </a:r>
                <a:r>
                  <a:rPr lang="en-US" altLang="zh-CN" i="1" dirty="0"/>
                  <a:t>E</a:t>
                </a:r>
                <a:r>
                  <a:rPr lang="zh-CN" altLang="zh-CN" dirty="0"/>
                  <a:t>表示年度净利润总额</a:t>
                </a:r>
                <a:r>
                  <a:rPr lang="en-US" altLang="zh-CN" dirty="0"/>
                  <a:t>;</a:t>
                </a:r>
                <a:r>
                  <a:rPr lang="en-US" altLang="zh-CN" i="1" dirty="0"/>
                  <a:t>DPS</a:t>
                </a:r>
                <a:r>
                  <a:rPr lang="zh-CN" altLang="zh-CN" dirty="0"/>
                  <a:t>表示年度每股股利</a:t>
                </a:r>
                <a:r>
                  <a:rPr lang="en-US" altLang="zh-CN" dirty="0"/>
                  <a:t>;</a:t>
                </a:r>
                <a:r>
                  <a:rPr lang="en-US" altLang="zh-CN" i="1" dirty="0"/>
                  <a:t>EPS</a:t>
                </a:r>
                <a:r>
                  <a:rPr lang="zh-CN" altLang="zh-CN" dirty="0"/>
                  <a:t>表示年度每股利润。</a:t>
                </a:r>
              </a:p>
              <a:p>
                <a:endParaRPr lang="zh-CN" altLang="en-US" dirty="0"/>
              </a:p>
            </p:txBody>
          </p:sp>
        </mc:Choice>
        <mc:Fallback>
          <p:sp>
            <p:nvSpPr>
              <p:cNvPr id="3" name="内容占位符 2"/>
              <p:cNvSpPr>
                <a:spLocks noGrp="1" noRot="1" noChangeAspect="1" noMove="1" noResize="1" noEditPoints="1" noAdjustHandles="1" noChangeArrowheads="1" noChangeShapeType="1" noTextEdit="1"/>
              </p:cNvSpPr>
              <p:nvPr>
                <p:ph idx="1"/>
              </p:nvPr>
            </p:nvSpPr>
            <p:spPr>
              <a:xfrm>
                <a:off x="678179" y="1539240"/>
                <a:ext cx="11017951" cy="4609465"/>
              </a:xfrm>
              <a:blipFill rotWithShape="0">
                <a:blip r:embed="rId2"/>
                <a:stretch>
                  <a:fillRect l="-996" r="-442"/>
                </a:stretch>
              </a:blipFill>
            </p:spPr>
            <p:txBody>
              <a:bodyPr/>
              <a:lstStyle/>
              <a:p>
                <a:r>
                  <a:rPr lang="zh-CN" altLang="en-US">
                    <a:noFill/>
                  </a:rPr>
                  <a:t> </a:t>
                </a:r>
              </a:p>
            </p:txBody>
          </p:sp>
        </mc:Fallback>
      </mc:AlternateContent>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12</a:t>
            </a:fld>
            <a:endParaRPr lang="zh-CN" altLang="en-US" dirty="0">
              <a:solidFill>
                <a:srgbClr val="000000"/>
              </a:solidFill>
            </a:endParaRPr>
          </a:p>
        </p:txBody>
      </p:sp>
    </p:spTree>
    <p:extLst>
      <p:ext uri="{BB962C8B-B14F-4D97-AF65-F5344CB8AC3E}">
        <p14:creationId xmlns:p14="http://schemas.microsoft.com/office/powerpoint/2010/main" val="2881265813"/>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cs typeface="Times New Roman" panose="02020603050405020304" pitchFamily="18" charset="0"/>
              </a:rPr>
              <a:t>第三节　股利政策</a:t>
            </a:r>
            <a:endParaRPr lang="zh-CN" altLang="en-US" dirty="0"/>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p:txBody>
              <a:bodyPr/>
              <a:lstStyle/>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二</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股利报酬率</a:t>
                </a:r>
              </a:p>
              <a:p>
                <a:r>
                  <a:rPr lang="zh-CN" altLang="zh-CN" dirty="0"/>
                  <a:t>股利报酬率</a:t>
                </a:r>
                <a:r>
                  <a:rPr lang="en-US" altLang="zh-CN" dirty="0"/>
                  <a:t>,</a:t>
                </a:r>
                <a:r>
                  <a:rPr lang="zh-CN" altLang="zh-CN" dirty="0"/>
                  <a:t>也称股息收益率</a:t>
                </a:r>
                <a:r>
                  <a:rPr lang="en-US" altLang="zh-CN" dirty="0"/>
                  <a:t>,</a:t>
                </a:r>
                <a:r>
                  <a:rPr lang="zh-CN" altLang="zh-CN" dirty="0"/>
                  <a:t>在香港股票市场也称周息率</a:t>
                </a:r>
                <a:r>
                  <a:rPr lang="en-US" altLang="zh-CN" dirty="0"/>
                  <a:t>,</a:t>
                </a:r>
                <a:r>
                  <a:rPr lang="zh-CN" altLang="zh-CN" dirty="0"/>
                  <a:t>是指公司年度每股股利与每股价格的比率。其计算公式为</a:t>
                </a:r>
                <a:r>
                  <a:rPr lang="en-US" altLang="zh-CN" dirty="0" smtClean="0"/>
                  <a:t>:</a:t>
                </a:r>
                <a:r>
                  <a:rPr lang="en-US" altLang="zh-CN" dirty="0"/>
                  <a:t> </a:t>
                </a:r>
                <a:r>
                  <a:rPr lang="en-US" altLang="zh-CN" i="1" dirty="0" err="1" smtClean="0"/>
                  <a:t>K</a:t>
                </a:r>
                <a:r>
                  <a:rPr lang="en-US" altLang="zh-CN" i="1" baseline="-25000" dirty="0" err="1" smtClean="0"/>
                  <a:t>d</a:t>
                </a:r>
                <a:r>
                  <a:rPr lang="en-US" altLang="zh-CN" i="1" dirty="0"/>
                  <a:t>=</a:t>
                </a:r>
                <a14:m>
                  <m:oMath xmlns:m="http://schemas.openxmlformats.org/officeDocument/2006/math">
                    <m:f>
                      <m:fPr>
                        <m:ctrlPr>
                          <a:rPr lang="zh-CN" altLang="zh-CN" i="1">
                            <a:latin typeface="Cambria Math" panose="02040503050406030204" pitchFamily="18" charset="0"/>
                          </a:rPr>
                        </m:ctrlPr>
                      </m:fPr>
                      <m:num>
                        <m:r>
                          <a:rPr lang="en-US" altLang="zh-CN" i="1">
                            <a:latin typeface="Cambria Math" panose="02040503050406030204" pitchFamily="18" charset="0"/>
                          </a:rPr>
                          <m:t>𝐷𝑃𝑆</m:t>
                        </m:r>
                      </m:num>
                      <m:den>
                        <m:sSub>
                          <m:sSubPr>
                            <m:ctrlPr>
                              <a:rPr lang="zh-CN" altLang="zh-CN" i="1">
                                <a:latin typeface="Cambria Math" panose="02040503050406030204" pitchFamily="18" charset="0"/>
                              </a:rPr>
                            </m:ctrlPr>
                          </m:sSubPr>
                          <m:e>
                            <m:r>
                              <a:rPr lang="en-US" altLang="zh-CN" i="1">
                                <a:latin typeface="Cambria Math" panose="02040503050406030204" pitchFamily="18" charset="0"/>
                              </a:rPr>
                              <m:t>𝑃</m:t>
                            </m:r>
                          </m:e>
                          <m:sub>
                            <m:r>
                              <a:rPr lang="en-US" altLang="zh-CN">
                                <a:latin typeface="Cambria Math" panose="02040503050406030204" pitchFamily="18" charset="0"/>
                              </a:rPr>
                              <m:t>0</m:t>
                            </m:r>
                          </m:sub>
                        </m:sSub>
                      </m:den>
                    </m:f>
                  </m:oMath>
                </a14:m>
                <a:r>
                  <a:rPr lang="en-US" altLang="zh-CN" dirty="0"/>
                  <a:t>×100</a:t>
                </a:r>
                <a:r>
                  <a:rPr lang="en-US" altLang="zh-CN" dirty="0" smtClean="0"/>
                  <a:t>%</a:t>
                </a:r>
                <a:endParaRPr lang="zh-CN" altLang="zh-CN" dirty="0"/>
              </a:p>
              <a:p>
                <a:r>
                  <a:rPr lang="zh-CN" altLang="zh-CN" dirty="0"/>
                  <a:t>式中</a:t>
                </a:r>
                <a:r>
                  <a:rPr lang="en-US" altLang="zh-CN" dirty="0"/>
                  <a:t>:</a:t>
                </a:r>
                <a:r>
                  <a:rPr lang="en-US" altLang="zh-CN" i="1" dirty="0" err="1"/>
                  <a:t>K</a:t>
                </a:r>
                <a:r>
                  <a:rPr lang="en-US" altLang="zh-CN" i="1" baseline="-25000" dirty="0" err="1"/>
                  <a:t>d</a:t>
                </a:r>
                <a:r>
                  <a:rPr lang="zh-CN" altLang="zh-CN" dirty="0"/>
                  <a:t>表示股利报酬率</a:t>
                </a:r>
                <a:r>
                  <a:rPr lang="en-US" altLang="zh-CN" dirty="0"/>
                  <a:t>;</a:t>
                </a:r>
                <a:r>
                  <a:rPr lang="en-US" altLang="zh-CN" i="1" dirty="0"/>
                  <a:t>DPS</a:t>
                </a:r>
                <a:r>
                  <a:rPr lang="zh-CN" altLang="zh-CN" dirty="0"/>
                  <a:t>表示年度每股股利</a:t>
                </a:r>
                <a:r>
                  <a:rPr lang="en-US" altLang="zh-CN" dirty="0"/>
                  <a:t>;</a:t>
                </a:r>
                <a:r>
                  <a:rPr lang="en-US" altLang="zh-CN" i="1" dirty="0"/>
                  <a:t>P</a:t>
                </a:r>
                <a:r>
                  <a:rPr lang="en-US" altLang="zh-CN" baseline="-25000" dirty="0"/>
                  <a:t>0</a:t>
                </a:r>
                <a:r>
                  <a:rPr lang="zh-CN" altLang="zh-CN" dirty="0"/>
                  <a:t>表示每股价格。股利报酬率是投资者评价公司股利政策的一个重要指标</a:t>
                </a:r>
                <a:r>
                  <a:rPr lang="en-US" altLang="zh-CN" dirty="0"/>
                  <a:t>,</a:t>
                </a:r>
                <a:r>
                  <a:rPr lang="zh-CN" altLang="zh-CN" dirty="0"/>
                  <a:t>它反映了投资者进行股票投资所取得的红利收益</a:t>
                </a:r>
                <a:r>
                  <a:rPr lang="en-US" altLang="zh-CN" dirty="0"/>
                  <a:t>,</a:t>
                </a:r>
                <a:r>
                  <a:rPr lang="zh-CN" altLang="zh-CN" dirty="0"/>
                  <a:t>是投资者判断投资风险、衡量投资收益的重要标准之一。</a:t>
                </a:r>
              </a:p>
              <a:p>
                <a:endParaRPr lang="zh-CN" altLang="en-US" dirty="0"/>
              </a:p>
            </p:txBody>
          </p:sp>
        </mc:Choice>
        <mc:Fallback>
          <p:sp>
            <p:nvSpPr>
              <p:cNvPr id="3" name="内容占位符 2"/>
              <p:cNvSpPr>
                <a:spLocks noGrp="1" noRot="1" noChangeAspect="1" noMove="1" noResize="1" noEditPoints="1" noAdjustHandles="1" noChangeArrowheads="1" noChangeShapeType="1" noTextEdit="1"/>
              </p:cNvSpPr>
              <p:nvPr>
                <p:ph idx="1"/>
              </p:nvPr>
            </p:nvSpPr>
            <p:spPr>
              <a:blipFill rotWithShape="0">
                <a:blip r:embed="rId2"/>
                <a:stretch>
                  <a:fillRect l="-738" t="-397" r="-511"/>
                </a:stretch>
              </a:blipFill>
            </p:spPr>
            <p:txBody>
              <a:bodyPr/>
              <a:lstStyle/>
              <a:p>
                <a:r>
                  <a:rPr lang="zh-CN" altLang="en-US">
                    <a:noFill/>
                  </a:rPr>
                  <a:t> </a:t>
                </a:r>
              </a:p>
            </p:txBody>
          </p:sp>
        </mc:Fallback>
      </mc:AlternateContent>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13</a:t>
            </a:fld>
            <a:endParaRPr lang="zh-CN" altLang="en-US" dirty="0">
              <a:solidFill>
                <a:srgbClr val="000000"/>
              </a:solidFill>
            </a:endParaRPr>
          </a:p>
        </p:txBody>
      </p:sp>
    </p:spTree>
    <p:extLst>
      <p:ext uri="{BB962C8B-B14F-4D97-AF65-F5344CB8AC3E}">
        <p14:creationId xmlns:p14="http://schemas.microsoft.com/office/powerpoint/2010/main" val="1345984759"/>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cs typeface="Times New Roman" panose="02020603050405020304" pitchFamily="18" charset="0"/>
              </a:rPr>
              <a:t>第三节　股利政策</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charset="-122"/>
                <a:ea typeface="黑体" panose="02010609060101010101" charset="-122"/>
              </a:rPr>
              <a:t>三、股利政策的影响因素</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一</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法律因素</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二</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债务契约因素</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三</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公司自身因素</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四</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股东因素</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五</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行业因素</a:t>
            </a:r>
          </a:p>
          <a:p>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14</a:t>
            </a:fld>
            <a:endParaRPr lang="zh-CN" altLang="en-US" dirty="0">
              <a:solidFill>
                <a:srgbClr val="000000"/>
              </a:solidFill>
            </a:endParaRPr>
          </a:p>
        </p:txBody>
      </p:sp>
    </p:spTree>
    <p:extLst>
      <p:ext uri="{BB962C8B-B14F-4D97-AF65-F5344CB8AC3E}">
        <p14:creationId xmlns:p14="http://schemas.microsoft.com/office/powerpoint/2010/main" val="4149797650"/>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cs typeface="Times New Roman" panose="02020603050405020304" pitchFamily="18" charset="0"/>
              </a:rPr>
              <a:t>第三节　股利政策</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charset="-122"/>
                <a:ea typeface="黑体" panose="02010609060101010101" charset="-122"/>
              </a:rPr>
              <a:t>四、股利政策的类型</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一</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剩余股利政策</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二</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固定股利政策</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三</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稳定增长股利政策</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四</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固定股利支付率政策</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五</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低正常股利加额外股利政策</a:t>
            </a:r>
          </a:p>
          <a:p>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15</a:t>
            </a:fld>
            <a:endParaRPr lang="zh-CN" altLang="en-US" dirty="0">
              <a:solidFill>
                <a:srgbClr val="000000"/>
              </a:solidFill>
            </a:endParaRPr>
          </a:p>
        </p:txBody>
      </p:sp>
    </p:spTree>
    <p:extLst>
      <p:ext uri="{BB962C8B-B14F-4D97-AF65-F5344CB8AC3E}">
        <p14:creationId xmlns:p14="http://schemas.microsoft.com/office/powerpoint/2010/main" val="1639096674"/>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cs typeface="Times New Roman" panose="02020603050405020304" pitchFamily="18" charset="0"/>
              </a:rPr>
              <a:t>第三节　股利政策</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charset="-122"/>
                <a:ea typeface="黑体" panose="02010609060101010101" charset="-122"/>
              </a:rPr>
              <a:t>五、股利政策制定的程序</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一</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测算公司未来剩余的现金流量</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二</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确定目标股利支付率</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三</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确定年度股利额</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四</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确定股利分派日期</a:t>
            </a:r>
          </a:p>
          <a:p>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16</a:t>
            </a:fld>
            <a:endParaRPr lang="zh-CN" altLang="en-US" dirty="0">
              <a:solidFill>
                <a:srgbClr val="000000"/>
              </a:solidFill>
            </a:endParaRPr>
          </a:p>
        </p:txBody>
      </p:sp>
    </p:spTree>
    <p:extLst>
      <p:ext uri="{BB962C8B-B14F-4D97-AF65-F5344CB8AC3E}">
        <p14:creationId xmlns:p14="http://schemas.microsoft.com/office/powerpoint/2010/main" val="1232920857"/>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cs typeface="Times New Roman" panose="02020603050405020304" pitchFamily="18" charset="0"/>
              </a:rPr>
              <a:t>第四节　现金股利与股票回购</a:t>
            </a:r>
            <a:endParaRPr lang="zh-CN" altLang="en-US" dirty="0"/>
          </a:p>
        </p:txBody>
      </p:sp>
      <p:sp>
        <p:nvSpPr>
          <p:cNvPr id="3" name="内容占位符 2"/>
          <p:cNvSpPr>
            <a:spLocks noGrp="1"/>
          </p:cNvSpPr>
          <p:nvPr>
            <p:ph idx="1"/>
          </p:nvPr>
        </p:nvSpPr>
        <p:spPr>
          <a:xfrm>
            <a:off x="678179" y="1539240"/>
            <a:ext cx="10936065" cy="4609465"/>
          </a:xfrm>
        </p:spPr>
        <p:txBody>
          <a:bodyPr/>
          <a:lstStyle/>
          <a:p>
            <a:pPr marL="0" indent="0">
              <a:buNone/>
            </a:pPr>
            <a:r>
              <a:rPr lang="zh-CN" altLang="zh-CN" sz="2600" b="1" dirty="0">
                <a:latin typeface="黑体" panose="02010609060101010101" charset="-122"/>
                <a:ea typeface="黑体" panose="02010609060101010101" charset="-122"/>
              </a:rPr>
              <a:t>一、股票回购的概念</a:t>
            </a:r>
          </a:p>
          <a:p>
            <a:r>
              <a:rPr lang="zh-CN" altLang="zh-CN" dirty="0"/>
              <a:t>股票回购</a:t>
            </a:r>
            <a:r>
              <a:rPr lang="en-US" altLang="zh-CN" dirty="0"/>
              <a:t>(stock repurchase)</a:t>
            </a:r>
            <a:r>
              <a:rPr lang="zh-CN" altLang="zh-CN" dirty="0"/>
              <a:t>是股份公司出资购回本公司发行在外的股票</a:t>
            </a:r>
            <a:r>
              <a:rPr lang="en-US" altLang="zh-CN" dirty="0"/>
              <a:t>,</a:t>
            </a:r>
            <a:r>
              <a:rPr lang="zh-CN" altLang="zh-CN" dirty="0"/>
              <a:t>将其作为库藏股或进行注销的行为。</a:t>
            </a:r>
            <a:r>
              <a:rPr lang="en-US" altLang="zh-CN" dirty="0"/>
              <a:t>20</a:t>
            </a:r>
            <a:r>
              <a:rPr lang="zh-CN" altLang="zh-CN" dirty="0"/>
              <a:t>世纪</a:t>
            </a:r>
            <a:r>
              <a:rPr lang="en-US" altLang="zh-CN" dirty="0"/>
              <a:t>70</a:t>
            </a:r>
            <a:r>
              <a:rPr lang="zh-CN" altLang="zh-CN" dirty="0"/>
              <a:t>年代</a:t>
            </a:r>
            <a:r>
              <a:rPr lang="en-US" altLang="zh-CN" dirty="0"/>
              <a:t>,</a:t>
            </a:r>
            <a:r>
              <a:rPr lang="zh-CN" altLang="zh-CN" dirty="0"/>
              <a:t>美国政府对公司分配现金红利施加了限制</a:t>
            </a:r>
            <a:r>
              <a:rPr lang="en-US" altLang="zh-CN" dirty="0"/>
              <a:t>,</a:t>
            </a:r>
            <a:r>
              <a:rPr lang="zh-CN" altLang="zh-CN" dirty="0"/>
              <a:t>导致一些公司采用股票回购方式向股东分配利润</a:t>
            </a:r>
            <a:r>
              <a:rPr lang="zh-CN" altLang="zh-CN" dirty="0" smtClean="0"/>
              <a:t>。</a:t>
            </a:r>
            <a:endParaRPr lang="en-US" altLang="zh-CN" dirty="0" smtClean="0"/>
          </a:p>
          <a:p>
            <a:r>
              <a:rPr lang="zh-CN" altLang="zh-CN" dirty="0"/>
              <a:t>股票回购常被看作对股东的一种特殊回报方式</a:t>
            </a:r>
            <a:r>
              <a:rPr lang="en-US" altLang="zh-CN" dirty="0"/>
              <a:t>,</a:t>
            </a:r>
            <a:r>
              <a:rPr lang="zh-CN" altLang="zh-CN" dirty="0"/>
              <a:t>但与发放现金股利还是存在差异的。公司通过股票回购减少了流通在外的普通股股数</a:t>
            </a:r>
            <a:r>
              <a:rPr lang="en-US" altLang="zh-CN" dirty="0"/>
              <a:t>,</a:t>
            </a:r>
            <a:r>
              <a:rPr lang="zh-CN" altLang="zh-CN" dirty="0"/>
              <a:t>从而使每股利润增加</a:t>
            </a:r>
            <a:r>
              <a:rPr lang="en-US" altLang="zh-CN" dirty="0"/>
              <a:t>,</a:t>
            </a:r>
            <a:r>
              <a:rPr lang="zh-CN" altLang="zh-CN" dirty="0"/>
              <a:t>股票价格也随之上涨</a:t>
            </a:r>
            <a:r>
              <a:rPr lang="en-US" altLang="zh-CN" dirty="0"/>
              <a:t>,</a:t>
            </a:r>
            <a:r>
              <a:rPr lang="zh-CN" altLang="zh-CN" dirty="0"/>
              <a:t>可为股东带来资本利得收益。</a:t>
            </a:r>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17</a:t>
            </a:fld>
            <a:endParaRPr lang="zh-CN" altLang="en-US" dirty="0">
              <a:solidFill>
                <a:srgbClr val="000000"/>
              </a:solidFill>
            </a:endParaRPr>
          </a:p>
        </p:txBody>
      </p:sp>
    </p:spTree>
    <p:extLst>
      <p:ext uri="{BB962C8B-B14F-4D97-AF65-F5344CB8AC3E}">
        <p14:creationId xmlns:p14="http://schemas.microsoft.com/office/powerpoint/2010/main" val="3186029301"/>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cs typeface="Times New Roman" panose="02020603050405020304" pitchFamily="18" charset="0"/>
              </a:rPr>
              <a:t>第四节　现金股利与股票回购</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charset="-122"/>
                <a:ea typeface="黑体" panose="02010609060101010101" charset="-122"/>
              </a:rPr>
              <a:t>二、股票回购的动机</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一</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传递股价被低估信号的动机</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二</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为股东避税的动机</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三</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减少公司自由现金流量的动机</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四</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反收购的动机</a:t>
            </a:r>
          </a:p>
          <a:p>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18</a:t>
            </a:fld>
            <a:endParaRPr lang="zh-CN" altLang="en-US" dirty="0">
              <a:solidFill>
                <a:srgbClr val="000000"/>
              </a:solidFill>
            </a:endParaRPr>
          </a:p>
        </p:txBody>
      </p:sp>
    </p:spTree>
    <p:extLst>
      <p:ext uri="{BB962C8B-B14F-4D97-AF65-F5344CB8AC3E}">
        <p14:creationId xmlns:p14="http://schemas.microsoft.com/office/powerpoint/2010/main" val="4046243142"/>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cs typeface="Times New Roman" panose="02020603050405020304" pitchFamily="18" charset="0"/>
              </a:rPr>
              <a:t>第四节　现金股利与股票回购</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charset="-122"/>
                <a:ea typeface="黑体" panose="02010609060101010101" charset="-122"/>
              </a:rPr>
              <a:t>三、股票回购的方式</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一</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公开市场回购</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二</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要约回购 </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三</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协议回购 </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四</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转换回购</a:t>
            </a:r>
          </a:p>
          <a:p>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19</a:t>
            </a:fld>
            <a:endParaRPr lang="zh-CN" altLang="en-US" dirty="0">
              <a:solidFill>
                <a:srgbClr val="000000"/>
              </a:solidFill>
            </a:endParaRPr>
          </a:p>
        </p:txBody>
      </p:sp>
    </p:spTree>
    <p:extLst>
      <p:ext uri="{BB962C8B-B14F-4D97-AF65-F5344CB8AC3E}">
        <p14:creationId xmlns:p14="http://schemas.microsoft.com/office/powerpoint/2010/main" val="2790109292"/>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b="1" dirty="0">
                <a:latin typeface="汉仪铁线黑-65简" panose="00020600040101010101" charset="-122"/>
                <a:ea typeface="汉仪铁线黑-65简" panose="00020600040101010101" charset="-122"/>
                <a:cs typeface="汉仪铁线黑-65简" panose="00020600040101010101" charset="-122"/>
              </a:rPr>
              <a:t>目</a:t>
            </a:r>
            <a:r>
              <a:rPr lang="en-US" altLang="zh-CN" sz="3200" b="1" dirty="0">
                <a:latin typeface="汉仪铁线黑-65简" panose="00020600040101010101" charset="-122"/>
                <a:ea typeface="汉仪铁线黑-65简" panose="00020600040101010101" charset="-122"/>
                <a:cs typeface="汉仪铁线黑-65简" panose="00020600040101010101" charset="-122"/>
              </a:rPr>
              <a:t> </a:t>
            </a:r>
            <a:r>
              <a:rPr lang="zh-CN" altLang="en-US" sz="3200" b="1" dirty="0">
                <a:latin typeface="汉仪铁线黑-65简" panose="00020600040101010101" charset="-122"/>
                <a:ea typeface="汉仪铁线黑-65简" panose="00020600040101010101" charset="-122"/>
                <a:cs typeface="汉仪铁线黑-65简" panose="00020600040101010101" charset="-122"/>
              </a:rPr>
              <a:t>录  </a:t>
            </a:r>
            <a:r>
              <a:rPr lang="en-US" altLang="zh-CN" sz="3200" b="1" dirty="0" smtClean="0">
                <a:latin typeface="Arial" panose="020B0604020202020204" pitchFamily="34" charset="0"/>
                <a:ea typeface="黑体" panose="02010609060101010101" pitchFamily="49" charset="-122"/>
              </a:rPr>
              <a:t>content</a:t>
            </a:r>
            <a:endParaRPr lang="zh-CN" altLang="en-US" sz="3200"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2</a:t>
            </a:fld>
            <a:endParaRPr lang="zh-CN" altLang="en-US" dirty="0">
              <a:solidFill>
                <a:srgbClr val="000000"/>
              </a:solidFill>
            </a:endParaRPr>
          </a:p>
        </p:txBody>
      </p:sp>
      <p:grpSp>
        <p:nvGrpSpPr>
          <p:cNvPr id="3" name="组合 2"/>
          <p:cNvGrpSpPr/>
          <p:nvPr/>
        </p:nvGrpSpPr>
        <p:grpSpPr>
          <a:xfrm>
            <a:off x="1554745" y="1929586"/>
            <a:ext cx="6397421" cy="3860875"/>
            <a:chOff x="1326145" y="1434286"/>
            <a:chExt cx="6397421" cy="3860875"/>
          </a:xfrm>
        </p:grpSpPr>
        <p:grpSp>
          <p:nvGrpSpPr>
            <p:cNvPr id="12" name="Group 4"/>
            <p:cNvGrpSpPr/>
            <p:nvPr/>
          </p:nvGrpSpPr>
          <p:grpSpPr bwMode="auto">
            <a:xfrm>
              <a:off x="1326145" y="1434286"/>
              <a:ext cx="6390109" cy="639332"/>
              <a:chOff x="0" y="0"/>
              <a:chExt cx="2982" cy="288"/>
            </a:xfrm>
          </p:grpSpPr>
          <p:sp>
            <p:nvSpPr>
              <p:cNvPr id="21" name="AutoShape 5"/>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22" name="Rectangle 6"/>
              <p:cNvSpPr>
                <a:spLocks noChangeArrowheads="1"/>
              </p:cNvSpPr>
              <p:nvPr/>
            </p:nvSpPr>
            <p:spPr bwMode="auto">
              <a:xfrm>
                <a:off x="299" y="67"/>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zh-CN" sz="20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第一节　股利支付的程序和方式</a:t>
                </a:r>
                <a:endParaRPr lang="zh-CN" altLang="zh-CN" sz="2000" dirty="0">
                  <a:solidFill>
                    <a:srgbClr val="000000"/>
                  </a:solidFill>
                  <a:latin typeface="微软雅黑" panose="020B0503020204020204" pitchFamily="34" charset="-122"/>
                  <a:ea typeface="微软雅黑" panose="020B0503020204020204" pitchFamily="34" charset="-122"/>
                </a:endParaRPr>
              </a:p>
            </p:txBody>
          </p:sp>
          <p:sp>
            <p:nvSpPr>
              <p:cNvPr id="23" name="Oval 7"/>
              <p:cNvSpPr>
                <a:spLocks noChangeArrowheads="1"/>
              </p:cNvSpPr>
              <p:nvPr/>
            </p:nvSpPr>
            <p:spPr bwMode="auto">
              <a:xfrm>
                <a:off x="0" y="66"/>
                <a:ext cx="144" cy="144"/>
              </a:xfrm>
              <a:prstGeom prst="ellipse">
                <a:avLst/>
              </a:prstGeom>
              <a:gradFill rotWithShape="1">
                <a:gsLst>
                  <a:gs pos="0">
                    <a:srgbClr val="E96E29"/>
                  </a:gs>
                  <a:gs pos="100000">
                    <a:srgbClr val="9B491B"/>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微软雅黑" panose="020B0503020204020204" pitchFamily="34" charset="-122"/>
                  <a:ea typeface="微软雅黑" panose="020B0503020204020204" pitchFamily="34" charset="-122"/>
                </a:endParaRPr>
              </a:p>
            </p:txBody>
          </p:sp>
        </p:grpSp>
        <p:grpSp>
          <p:nvGrpSpPr>
            <p:cNvPr id="13" name="Group 8"/>
            <p:cNvGrpSpPr/>
            <p:nvPr/>
          </p:nvGrpSpPr>
          <p:grpSpPr bwMode="auto">
            <a:xfrm>
              <a:off x="1326145" y="2270879"/>
              <a:ext cx="6390109" cy="639332"/>
              <a:chOff x="0" y="0"/>
              <a:chExt cx="2982" cy="288"/>
            </a:xfrm>
          </p:grpSpPr>
          <p:sp>
            <p:nvSpPr>
              <p:cNvPr id="18" name="AutoShape 9"/>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19" name="Rectangle 10"/>
              <p:cNvSpPr>
                <a:spLocks noChangeArrowheads="1"/>
              </p:cNvSpPr>
              <p:nvPr/>
            </p:nvSpPr>
            <p:spPr bwMode="auto">
              <a:xfrm>
                <a:off x="299" y="60"/>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zh-CN" sz="20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第二节　股利理论</a:t>
                </a:r>
                <a:endParaRPr lang="zh-CN" altLang="en-US" sz="2000" dirty="0">
                  <a:solidFill>
                    <a:srgbClr val="000000"/>
                  </a:solidFill>
                  <a:latin typeface="微软雅黑" panose="020B0503020204020204" pitchFamily="34" charset="-122"/>
                  <a:ea typeface="微软雅黑" panose="020B0503020204020204" pitchFamily="34" charset="-122"/>
                  <a:cs typeface="锐字工房云字库准圆GBK" panose="02010604000000000000" charset="-122"/>
                  <a:sym typeface="+mn-ea"/>
                </a:endParaRPr>
              </a:p>
            </p:txBody>
          </p:sp>
          <p:sp>
            <p:nvSpPr>
              <p:cNvPr id="20" name="Oval 11"/>
              <p:cNvSpPr>
                <a:spLocks noChangeArrowheads="1"/>
              </p:cNvSpPr>
              <p:nvPr/>
            </p:nvSpPr>
            <p:spPr bwMode="auto">
              <a:xfrm>
                <a:off x="0" y="60"/>
                <a:ext cx="144" cy="144"/>
              </a:xfrm>
              <a:prstGeom prst="ellipse">
                <a:avLst/>
              </a:prstGeom>
              <a:gradFill rotWithShape="1">
                <a:gsLst>
                  <a:gs pos="0">
                    <a:srgbClr val="DCDC48"/>
                  </a:gs>
                  <a:gs pos="100000">
                    <a:srgbClr val="939330"/>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微软雅黑" panose="020B0503020204020204" pitchFamily="34" charset="-122"/>
                  <a:ea typeface="微软雅黑" panose="020B0503020204020204" pitchFamily="34" charset="-122"/>
                </a:endParaRPr>
              </a:p>
            </p:txBody>
          </p:sp>
        </p:grpSp>
        <p:grpSp>
          <p:nvGrpSpPr>
            <p:cNvPr id="14" name="Group 12"/>
            <p:cNvGrpSpPr/>
            <p:nvPr/>
          </p:nvGrpSpPr>
          <p:grpSpPr bwMode="auto">
            <a:xfrm>
              <a:off x="1326145" y="3074448"/>
              <a:ext cx="6390109" cy="639332"/>
              <a:chOff x="0" y="0"/>
              <a:chExt cx="2982" cy="288"/>
            </a:xfrm>
          </p:grpSpPr>
          <p:sp>
            <p:nvSpPr>
              <p:cNvPr id="15" name="AutoShape 13"/>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16" name="Rectangle 14"/>
              <p:cNvSpPr>
                <a:spLocks noChangeArrowheads="1"/>
              </p:cNvSpPr>
              <p:nvPr/>
            </p:nvSpPr>
            <p:spPr bwMode="auto">
              <a:xfrm>
                <a:off x="299" y="55"/>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zh-CN" sz="20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第三节　股利政策</a:t>
                </a:r>
                <a:endParaRPr lang="zh-CN" altLang="en-US" sz="2000" dirty="0">
                  <a:solidFill>
                    <a:srgbClr val="000000"/>
                  </a:solidFill>
                  <a:latin typeface="微软雅黑" panose="020B0503020204020204" pitchFamily="34" charset="-122"/>
                  <a:ea typeface="微软雅黑" panose="020B0503020204020204" pitchFamily="34" charset="-122"/>
                  <a:cs typeface="方正粗黑宋简体" panose="02000000000000000000" charset="-122"/>
                  <a:sym typeface="+mn-ea"/>
                </a:endParaRPr>
              </a:p>
            </p:txBody>
          </p:sp>
          <p:sp>
            <p:nvSpPr>
              <p:cNvPr id="17" name="Oval 15"/>
              <p:cNvSpPr>
                <a:spLocks noChangeArrowheads="1"/>
              </p:cNvSpPr>
              <p:nvPr/>
            </p:nvSpPr>
            <p:spPr bwMode="auto">
              <a:xfrm>
                <a:off x="0" y="66"/>
                <a:ext cx="144" cy="144"/>
              </a:xfrm>
              <a:prstGeom prst="ellipse">
                <a:avLst/>
              </a:prstGeom>
              <a:gradFill rotWithShape="1">
                <a:gsLst>
                  <a:gs pos="0">
                    <a:schemeClr val="accent2"/>
                  </a:gs>
                  <a:gs pos="100000">
                    <a:srgbClr val="98630D"/>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微软雅黑" panose="020B0503020204020204" pitchFamily="34" charset="-122"/>
                  <a:ea typeface="微软雅黑" panose="020B0503020204020204" pitchFamily="34" charset="-122"/>
                </a:endParaRPr>
              </a:p>
            </p:txBody>
          </p:sp>
        </p:grpSp>
        <p:grpSp>
          <p:nvGrpSpPr>
            <p:cNvPr id="8" name="Group 4"/>
            <p:cNvGrpSpPr/>
            <p:nvPr/>
          </p:nvGrpSpPr>
          <p:grpSpPr bwMode="auto">
            <a:xfrm>
              <a:off x="1326145" y="3869983"/>
              <a:ext cx="6390109" cy="639332"/>
              <a:chOff x="0" y="0"/>
              <a:chExt cx="2982" cy="288"/>
            </a:xfrm>
          </p:grpSpPr>
          <p:sp>
            <p:nvSpPr>
              <p:cNvPr id="9" name="AutoShape 5"/>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10" name="Rectangle 6"/>
              <p:cNvSpPr>
                <a:spLocks noChangeArrowheads="1"/>
              </p:cNvSpPr>
              <p:nvPr/>
            </p:nvSpPr>
            <p:spPr bwMode="auto">
              <a:xfrm>
                <a:off x="299" y="67"/>
                <a:ext cx="2639"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zh-CN" sz="20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第四节　现金股利与股票回购</a:t>
                </a:r>
                <a:endParaRPr lang="zh-CN" altLang="en-US" sz="2000" dirty="0">
                  <a:solidFill>
                    <a:srgbClr val="000000"/>
                  </a:solidFill>
                  <a:latin typeface="微软雅黑" panose="020B0503020204020204" pitchFamily="34" charset="-122"/>
                  <a:ea typeface="微软雅黑" panose="020B0503020204020204" pitchFamily="34" charset="-122"/>
                  <a:cs typeface="方正粗黑宋简体" panose="02000000000000000000" charset="-122"/>
                  <a:sym typeface="+mn-ea"/>
                </a:endParaRPr>
              </a:p>
            </p:txBody>
          </p:sp>
          <p:sp>
            <p:nvSpPr>
              <p:cNvPr id="11" name="Oval 7"/>
              <p:cNvSpPr>
                <a:spLocks noChangeArrowheads="1"/>
              </p:cNvSpPr>
              <p:nvPr/>
            </p:nvSpPr>
            <p:spPr bwMode="auto">
              <a:xfrm>
                <a:off x="0" y="66"/>
                <a:ext cx="144" cy="144"/>
              </a:xfrm>
              <a:prstGeom prst="ellipse">
                <a:avLst/>
              </a:prstGeom>
              <a:gradFill rotWithShape="1">
                <a:gsLst>
                  <a:gs pos="0">
                    <a:srgbClr val="E96E29"/>
                  </a:gs>
                  <a:gs pos="100000">
                    <a:srgbClr val="9B491B"/>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微软雅黑" panose="020B0503020204020204" pitchFamily="34" charset="-122"/>
                  <a:ea typeface="微软雅黑" panose="020B0503020204020204" pitchFamily="34" charset="-122"/>
                </a:endParaRPr>
              </a:p>
            </p:txBody>
          </p:sp>
        </p:grpSp>
        <p:grpSp>
          <p:nvGrpSpPr>
            <p:cNvPr id="24" name="Group 8"/>
            <p:cNvGrpSpPr/>
            <p:nvPr/>
          </p:nvGrpSpPr>
          <p:grpSpPr bwMode="auto">
            <a:xfrm>
              <a:off x="1333457" y="4655829"/>
              <a:ext cx="6390109" cy="639332"/>
              <a:chOff x="0" y="0"/>
              <a:chExt cx="2982" cy="288"/>
            </a:xfrm>
          </p:grpSpPr>
          <p:sp>
            <p:nvSpPr>
              <p:cNvPr id="25" name="AutoShape 9"/>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26" name="Rectangle 10"/>
              <p:cNvSpPr>
                <a:spLocks noChangeArrowheads="1"/>
              </p:cNvSpPr>
              <p:nvPr/>
            </p:nvSpPr>
            <p:spPr bwMode="auto">
              <a:xfrm>
                <a:off x="299" y="60"/>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第五节　股票分割与股票股利	</a:t>
                </a:r>
              </a:p>
            </p:txBody>
          </p:sp>
          <p:sp>
            <p:nvSpPr>
              <p:cNvPr id="27" name="Oval 11"/>
              <p:cNvSpPr>
                <a:spLocks noChangeArrowheads="1"/>
              </p:cNvSpPr>
              <p:nvPr/>
            </p:nvSpPr>
            <p:spPr bwMode="auto">
              <a:xfrm>
                <a:off x="0" y="60"/>
                <a:ext cx="144" cy="144"/>
              </a:xfrm>
              <a:prstGeom prst="ellipse">
                <a:avLst/>
              </a:prstGeom>
              <a:gradFill rotWithShape="1">
                <a:gsLst>
                  <a:gs pos="0">
                    <a:srgbClr val="DCDC48"/>
                  </a:gs>
                  <a:gs pos="100000">
                    <a:srgbClr val="939330"/>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588205776"/>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cs typeface="Times New Roman" panose="02020603050405020304" pitchFamily="18" charset="0"/>
              </a:rPr>
              <a:t>第四节　现金股利与股票回购</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charset="-122"/>
                <a:ea typeface="黑体" panose="02010609060101010101" charset="-122"/>
              </a:rPr>
              <a:t>四、股票回购与现金股利的比较</a:t>
            </a:r>
          </a:p>
          <a:p>
            <a:r>
              <a:rPr lang="zh-CN" altLang="zh-CN" dirty="0"/>
              <a:t>现金股利作为股份有限公司分派股利的主要形式之一</a:t>
            </a:r>
            <a:r>
              <a:rPr lang="en-US" altLang="zh-CN" dirty="0"/>
              <a:t>,</a:t>
            </a:r>
            <a:r>
              <a:rPr lang="zh-CN" altLang="zh-CN" dirty="0"/>
              <a:t>在前文有过介绍。对于公司来说</a:t>
            </a:r>
            <a:r>
              <a:rPr lang="en-US" altLang="zh-CN" dirty="0"/>
              <a:t>,</a:t>
            </a:r>
            <a:r>
              <a:rPr lang="zh-CN" altLang="zh-CN" dirty="0"/>
              <a:t>股票回购与现金股利都可以作为利润分配的方式</a:t>
            </a:r>
            <a:r>
              <a:rPr lang="en-US" altLang="zh-CN" dirty="0"/>
              <a:t>,</a:t>
            </a:r>
            <a:r>
              <a:rPr lang="zh-CN" altLang="zh-CN" dirty="0"/>
              <a:t>两者都会使公司的现金减少</a:t>
            </a:r>
            <a:r>
              <a:rPr lang="en-US" altLang="zh-CN" dirty="0"/>
              <a:t>,</a:t>
            </a:r>
            <a:r>
              <a:rPr lang="zh-CN" altLang="zh-CN" dirty="0"/>
              <a:t>并且会使公司的所有者权益减少。从这些方面看</a:t>
            </a:r>
            <a:r>
              <a:rPr lang="en-US" altLang="zh-CN" dirty="0"/>
              <a:t>,</a:t>
            </a:r>
            <a:r>
              <a:rPr lang="zh-CN" altLang="zh-CN" dirty="0"/>
              <a:t>股票回购和现金股利有相似之处</a:t>
            </a:r>
            <a:r>
              <a:rPr lang="en-US" altLang="zh-CN" dirty="0"/>
              <a:t>,</a:t>
            </a:r>
            <a:r>
              <a:rPr lang="zh-CN" altLang="zh-CN" dirty="0"/>
              <a:t>但两者也存在以下差异</a:t>
            </a:r>
            <a:r>
              <a:rPr lang="en-US" altLang="zh-CN" dirty="0"/>
              <a:t>:</a:t>
            </a:r>
            <a:endParaRPr lang="zh-CN" altLang="zh-CN" dirty="0"/>
          </a:p>
          <a:p>
            <a:r>
              <a:rPr lang="en-US" altLang="zh-CN" dirty="0"/>
              <a:t>(1)</a:t>
            </a:r>
            <a:r>
              <a:rPr lang="zh-CN" altLang="zh-CN" dirty="0"/>
              <a:t>股票回购使股东得到资本利得</a:t>
            </a:r>
            <a:r>
              <a:rPr lang="en-US" altLang="zh-CN" dirty="0"/>
              <a:t>,</a:t>
            </a:r>
            <a:r>
              <a:rPr lang="zh-CN" altLang="zh-CN" dirty="0"/>
              <a:t>需缴纳资本利得税</a:t>
            </a:r>
            <a:r>
              <a:rPr lang="en-US" altLang="zh-CN" dirty="0"/>
              <a:t>,</a:t>
            </a:r>
            <a:r>
              <a:rPr lang="zh-CN" altLang="zh-CN" dirty="0"/>
              <a:t>税赋低。而发放现金股利后的股东需缴纳股利收益税</a:t>
            </a:r>
            <a:r>
              <a:rPr lang="en-US" altLang="zh-CN" dirty="0"/>
              <a:t>,</a:t>
            </a:r>
            <a:r>
              <a:rPr lang="zh-CN" altLang="zh-CN" dirty="0"/>
              <a:t>税负高。</a:t>
            </a:r>
          </a:p>
          <a:p>
            <a:r>
              <a:rPr lang="en-US" altLang="zh-CN" dirty="0"/>
              <a:t>(2)</a:t>
            </a:r>
            <a:r>
              <a:rPr lang="zh-CN" altLang="zh-CN" dirty="0"/>
              <a:t>股票回购对股东利益具有不稳定的影响</a:t>
            </a:r>
            <a:r>
              <a:rPr lang="en-US" altLang="zh-CN" dirty="0"/>
              <a:t>,</a:t>
            </a:r>
            <a:r>
              <a:rPr lang="zh-CN" altLang="zh-CN" dirty="0"/>
              <a:t>而现金股利是稳定到手的收益。</a:t>
            </a:r>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20</a:t>
            </a:fld>
            <a:endParaRPr lang="zh-CN" altLang="en-US" dirty="0">
              <a:solidFill>
                <a:srgbClr val="000000"/>
              </a:solidFill>
            </a:endParaRPr>
          </a:p>
        </p:txBody>
      </p:sp>
    </p:spTree>
    <p:extLst>
      <p:ext uri="{BB962C8B-B14F-4D97-AF65-F5344CB8AC3E}">
        <p14:creationId xmlns:p14="http://schemas.microsoft.com/office/powerpoint/2010/main" val="3037930371"/>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cs typeface="Times New Roman" panose="02020603050405020304" pitchFamily="18" charset="0"/>
              </a:rPr>
              <a:t>第五节　股票分割与股票股利</a:t>
            </a:r>
            <a:r>
              <a:rPr lang="en-US" altLang="zh-CN" dirty="0">
                <a:solidFill>
                  <a:srgbClr val="000000"/>
                </a:solidFill>
                <a:cs typeface="Times New Roman" panose="02020603050405020304" pitchFamily="18" charset="0"/>
              </a:rPr>
              <a:t>	</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charset="-122"/>
                <a:ea typeface="黑体" panose="02010609060101010101" charset="-122"/>
              </a:rPr>
              <a:t>一、股票分割的概念</a:t>
            </a:r>
          </a:p>
          <a:p>
            <a:r>
              <a:rPr lang="zh-CN" altLang="zh-CN" dirty="0"/>
              <a:t>股票分割</a:t>
            </a:r>
            <a:r>
              <a:rPr lang="en-US" altLang="zh-CN" dirty="0"/>
              <a:t>(stock split),</a:t>
            </a:r>
            <a:r>
              <a:rPr lang="zh-CN" altLang="zh-CN" dirty="0"/>
              <a:t>是指将面值较高的股票分割为几股面值较低的股票。例如</a:t>
            </a:r>
            <a:r>
              <a:rPr lang="en-US" altLang="zh-CN" dirty="0"/>
              <a:t>,</a:t>
            </a:r>
            <a:r>
              <a:rPr lang="zh-CN" altLang="zh-CN" dirty="0"/>
              <a:t>将原来每股面值为</a:t>
            </a:r>
            <a:r>
              <a:rPr lang="en-US" altLang="zh-CN" dirty="0"/>
              <a:t>10</a:t>
            </a:r>
            <a:r>
              <a:rPr lang="zh-CN" altLang="zh-CN" dirty="0"/>
              <a:t>元的普通股分割为两股面值为</a:t>
            </a:r>
            <a:r>
              <a:rPr lang="en-US" altLang="zh-CN" dirty="0"/>
              <a:t>5</a:t>
            </a:r>
            <a:r>
              <a:rPr lang="zh-CN" altLang="zh-CN" dirty="0"/>
              <a:t>元的普通股</a:t>
            </a:r>
            <a:r>
              <a:rPr lang="zh-CN" altLang="zh-CN" dirty="0" smtClean="0"/>
              <a:t>。</a:t>
            </a:r>
            <a:endParaRPr lang="en-US" altLang="zh-CN" dirty="0" smtClean="0"/>
          </a:p>
          <a:p>
            <a:r>
              <a:rPr lang="zh-CN" altLang="zh-CN" dirty="0" smtClean="0"/>
              <a:t>通过</a:t>
            </a:r>
            <a:r>
              <a:rPr lang="zh-CN" altLang="zh-CN" dirty="0"/>
              <a:t>股票分割</a:t>
            </a:r>
            <a:r>
              <a:rPr lang="en-US" altLang="zh-CN" dirty="0"/>
              <a:t>,</a:t>
            </a:r>
            <a:r>
              <a:rPr lang="zh-CN" altLang="zh-CN" dirty="0"/>
              <a:t>公司股票面值降低</a:t>
            </a:r>
            <a:r>
              <a:rPr lang="en-US" altLang="zh-CN" dirty="0"/>
              <a:t>,</a:t>
            </a:r>
            <a:r>
              <a:rPr lang="zh-CN" altLang="zh-CN" dirty="0"/>
              <a:t>同时公司股票总数增加</a:t>
            </a:r>
            <a:r>
              <a:rPr lang="en-US" altLang="zh-CN" dirty="0"/>
              <a:t>,</a:t>
            </a:r>
            <a:r>
              <a:rPr lang="zh-CN" altLang="zh-CN" dirty="0"/>
              <a:t>股票的市场价格也会相应下降</a:t>
            </a:r>
            <a:r>
              <a:rPr lang="en-US" altLang="zh-CN" dirty="0"/>
              <a:t>,</a:t>
            </a:r>
            <a:r>
              <a:rPr lang="zh-CN" altLang="zh-CN" dirty="0"/>
              <a:t>因此</a:t>
            </a:r>
            <a:r>
              <a:rPr lang="en-US" altLang="zh-CN" dirty="0"/>
              <a:t>,</a:t>
            </a:r>
            <a:r>
              <a:rPr lang="zh-CN" altLang="zh-CN" dirty="0"/>
              <a:t>股票分割既不会增加公司价值</a:t>
            </a:r>
            <a:r>
              <a:rPr lang="en-US" altLang="zh-CN" dirty="0"/>
              <a:t>,</a:t>
            </a:r>
            <a:r>
              <a:rPr lang="zh-CN" altLang="zh-CN" dirty="0"/>
              <a:t>也不会增加股东财富。一般来说</a:t>
            </a:r>
            <a:r>
              <a:rPr lang="en-US" altLang="zh-CN" dirty="0"/>
              <a:t>,</a:t>
            </a:r>
            <a:r>
              <a:rPr lang="zh-CN" altLang="zh-CN" dirty="0"/>
              <a:t>公司进行股票分割主要有以下两种动机</a:t>
            </a:r>
            <a:r>
              <a:rPr lang="en-US" altLang="zh-CN" dirty="0"/>
              <a:t>:</a:t>
            </a:r>
            <a:endParaRPr lang="zh-CN" altLang="zh-CN" dirty="0"/>
          </a:p>
          <a:p>
            <a:r>
              <a:rPr lang="en-US" altLang="zh-CN" dirty="0"/>
              <a:t>(1)</a:t>
            </a:r>
            <a:r>
              <a:rPr lang="zh-CN" altLang="zh-CN" dirty="0"/>
              <a:t>通过股票分割使股票价格降低。</a:t>
            </a:r>
          </a:p>
          <a:p>
            <a:r>
              <a:rPr lang="en-US" altLang="zh-CN" dirty="0"/>
              <a:t>(2)</a:t>
            </a:r>
            <a:r>
              <a:rPr lang="zh-CN" altLang="zh-CN" dirty="0"/>
              <a:t>通过股票分割向投资者传递公司信息。</a:t>
            </a:r>
          </a:p>
          <a:p>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21</a:t>
            </a:fld>
            <a:endParaRPr lang="zh-CN" altLang="en-US" dirty="0">
              <a:solidFill>
                <a:srgbClr val="000000"/>
              </a:solidFill>
            </a:endParaRPr>
          </a:p>
        </p:txBody>
      </p:sp>
    </p:spTree>
    <p:extLst>
      <p:ext uri="{BB962C8B-B14F-4D97-AF65-F5344CB8AC3E}">
        <p14:creationId xmlns:p14="http://schemas.microsoft.com/office/powerpoint/2010/main" val="3407063590"/>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cs typeface="Times New Roman" panose="02020603050405020304" pitchFamily="18" charset="0"/>
              </a:rPr>
              <a:t>第五节　股票分割与股票股利</a:t>
            </a:r>
            <a:r>
              <a:rPr lang="en-US" altLang="zh-CN" dirty="0">
                <a:solidFill>
                  <a:srgbClr val="000000"/>
                </a:solidFill>
                <a:cs typeface="Times New Roman" panose="02020603050405020304" pitchFamily="18" charset="0"/>
              </a:rPr>
              <a:t>	</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charset="-122"/>
                <a:ea typeface="黑体" panose="02010609060101010101" charset="-122"/>
              </a:rPr>
              <a:t>二、股票分割与股票股利的比较</a:t>
            </a:r>
          </a:p>
          <a:p>
            <a:r>
              <a:rPr lang="en-US" altLang="zh-CN" dirty="0"/>
              <a:t>(1)</a:t>
            </a:r>
            <a:r>
              <a:rPr lang="zh-CN" altLang="zh-CN" dirty="0"/>
              <a:t>股票分割降低了股票面值</a:t>
            </a:r>
            <a:r>
              <a:rPr lang="en-US" altLang="zh-CN" dirty="0"/>
              <a:t>,</a:t>
            </a:r>
            <a:r>
              <a:rPr lang="zh-CN" altLang="zh-CN" dirty="0"/>
              <a:t>而发放股票股利不会改变股票面值。</a:t>
            </a:r>
          </a:p>
          <a:p>
            <a:r>
              <a:rPr lang="en-US" altLang="zh-CN" dirty="0"/>
              <a:t>(2)</a:t>
            </a:r>
            <a:r>
              <a:rPr lang="zh-CN" altLang="zh-CN" dirty="0"/>
              <a:t>会计处理不同。股票分割不会影响资产负债表中股东权益各项目金额的变化</a:t>
            </a:r>
            <a:r>
              <a:rPr lang="en-US" altLang="zh-CN" dirty="0"/>
              <a:t>,</a:t>
            </a:r>
            <a:r>
              <a:rPr lang="zh-CN" altLang="zh-CN" dirty="0"/>
              <a:t>只是股票面值降低</a:t>
            </a:r>
            <a:r>
              <a:rPr lang="en-US" altLang="zh-CN" dirty="0"/>
              <a:t>,</a:t>
            </a:r>
            <a:r>
              <a:rPr lang="zh-CN" altLang="zh-CN" dirty="0"/>
              <a:t>股票股数增加</a:t>
            </a:r>
            <a:r>
              <a:rPr lang="en-US" altLang="zh-CN" dirty="0"/>
              <a:t>,</a:t>
            </a:r>
            <a:r>
              <a:rPr lang="zh-CN" altLang="zh-CN" dirty="0"/>
              <a:t>因而股本金额不会变化</a:t>
            </a:r>
            <a:r>
              <a:rPr lang="en-US" altLang="zh-CN" dirty="0"/>
              <a:t>,</a:t>
            </a:r>
            <a:r>
              <a:rPr lang="zh-CN" altLang="zh-CN" dirty="0"/>
              <a:t>资本公积金和留用利润的金额也不会变化。</a:t>
            </a:r>
          </a:p>
          <a:p>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22</a:t>
            </a:fld>
            <a:endParaRPr lang="zh-CN" altLang="en-US" dirty="0">
              <a:solidFill>
                <a:srgbClr val="000000"/>
              </a:solidFill>
            </a:endParaRPr>
          </a:p>
        </p:txBody>
      </p:sp>
    </p:spTree>
    <p:extLst>
      <p:ext uri="{BB962C8B-B14F-4D97-AF65-F5344CB8AC3E}">
        <p14:creationId xmlns:p14="http://schemas.microsoft.com/office/powerpoint/2010/main" val="3471828191"/>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cs typeface="Times New Roman" panose="02020603050405020304" pitchFamily="18" charset="0"/>
              </a:rPr>
              <a:t>第一节　股利支付的程序和方式</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charset="-122"/>
                <a:ea typeface="黑体" panose="02010609060101010101" charset="-122"/>
              </a:rPr>
              <a:t>一、利润分配程序</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一</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弥补以前年度亏损</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二</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提取法定公积金</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三</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提取任意公积金</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四</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向股东分配股利</a:t>
            </a:r>
          </a:p>
          <a:p>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3</a:t>
            </a:fld>
            <a:endParaRPr lang="zh-CN" altLang="en-US" dirty="0">
              <a:solidFill>
                <a:srgbClr val="000000"/>
              </a:solidFill>
            </a:endParaRPr>
          </a:p>
        </p:txBody>
      </p:sp>
    </p:spTree>
    <p:extLst>
      <p:ext uri="{BB962C8B-B14F-4D97-AF65-F5344CB8AC3E}">
        <p14:creationId xmlns:p14="http://schemas.microsoft.com/office/powerpoint/2010/main" val="2621812056"/>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cs typeface="Times New Roman" panose="02020603050405020304" pitchFamily="18" charset="0"/>
              </a:rPr>
              <a:t>第一节　股利支付的程序和方式</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charset="-122"/>
                <a:ea typeface="黑体" panose="02010609060101010101" charset="-122"/>
              </a:rPr>
              <a:t>二、股利的种类</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一</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现金股利</a:t>
            </a:r>
          </a:p>
          <a:p>
            <a:r>
              <a:rPr lang="zh-CN" altLang="zh-CN" dirty="0"/>
              <a:t>现金股利</a:t>
            </a:r>
            <a:r>
              <a:rPr lang="en-US" altLang="zh-CN" dirty="0"/>
              <a:t>(cash dividend)</a:t>
            </a:r>
            <a:r>
              <a:rPr lang="zh-CN" altLang="zh-CN" dirty="0"/>
              <a:t>是股份有限公司以现金的形式从公司净利润中分配给股东的投资报酬</a:t>
            </a:r>
            <a:r>
              <a:rPr lang="en-US" altLang="zh-CN" dirty="0"/>
              <a:t>,</a:t>
            </a:r>
            <a:r>
              <a:rPr lang="zh-CN" altLang="zh-CN" dirty="0"/>
              <a:t>也称“红利”或“股息”。现金股利是股份有限公司最常用的股利分配形式。优先股通常有固定的股息率</a:t>
            </a:r>
            <a:r>
              <a:rPr lang="en-US" altLang="zh-CN" dirty="0"/>
              <a:t>,</a:t>
            </a:r>
            <a:r>
              <a:rPr lang="zh-CN" altLang="zh-CN" dirty="0"/>
              <a:t>在公司经营正常并有足够利润的情况下</a:t>
            </a:r>
            <a:r>
              <a:rPr lang="en-US" altLang="zh-CN" dirty="0"/>
              <a:t>,</a:t>
            </a:r>
            <a:r>
              <a:rPr lang="zh-CN" altLang="zh-CN" dirty="0"/>
              <a:t>优先股的年股利额是固定的。</a:t>
            </a:r>
          </a:p>
          <a:p>
            <a:pPr marL="0" eaLnBrk="1" fontAlgn="auto" hangingPunct="1">
              <a:lnSpc>
                <a:spcPct val="125000"/>
              </a:lnSpc>
              <a:spcBef>
                <a:spcPts val="18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二</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股票股利</a:t>
            </a:r>
          </a:p>
          <a:p>
            <a:r>
              <a:rPr lang="zh-CN" altLang="zh-CN" dirty="0"/>
              <a:t>股票股利</a:t>
            </a:r>
            <a:r>
              <a:rPr lang="en-US" altLang="zh-CN" dirty="0"/>
              <a:t>(stock dividend)</a:t>
            </a:r>
            <a:r>
              <a:rPr lang="zh-CN" altLang="zh-CN" dirty="0"/>
              <a:t>是股份有限公司以股票的形式从公司净利润中分配给股东的股利。股份有限公司发放股票股利</a:t>
            </a:r>
            <a:r>
              <a:rPr lang="en-US" altLang="zh-CN" dirty="0"/>
              <a:t>,</a:t>
            </a:r>
            <a:r>
              <a:rPr lang="zh-CN" altLang="zh-CN" dirty="0"/>
              <a:t>须经股东大会表决通过</a:t>
            </a:r>
            <a:r>
              <a:rPr lang="en-US" altLang="zh-CN" dirty="0"/>
              <a:t>,</a:t>
            </a:r>
            <a:r>
              <a:rPr lang="zh-CN" altLang="zh-CN" dirty="0"/>
              <a:t>根据股权登记日的股东持股比例将可供分配利润转为股本</a:t>
            </a:r>
            <a:r>
              <a:rPr lang="en-US" altLang="zh-CN" dirty="0"/>
              <a:t>,</a:t>
            </a:r>
            <a:r>
              <a:rPr lang="zh-CN" altLang="zh-CN" dirty="0"/>
              <a:t>并按持股比例无偿向各个股东分派股票</a:t>
            </a:r>
            <a:r>
              <a:rPr lang="en-US" altLang="zh-CN" dirty="0"/>
              <a:t>,</a:t>
            </a:r>
            <a:r>
              <a:rPr lang="zh-CN" altLang="zh-CN" dirty="0"/>
              <a:t>增加股东的持股数量。</a:t>
            </a:r>
            <a:endParaRPr lang="zh-CN" altLang="en-US" dirty="0"/>
          </a:p>
          <a:p>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4</a:t>
            </a:fld>
            <a:endParaRPr lang="zh-CN" altLang="en-US" dirty="0">
              <a:solidFill>
                <a:srgbClr val="000000"/>
              </a:solidFill>
            </a:endParaRPr>
          </a:p>
        </p:txBody>
      </p:sp>
    </p:spTree>
    <p:extLst>
      <p:ext uri="{BB962C8B-B14F-4D97-AF65-F5344CB8AC3E}">
        <p14:creationId xmlns:p14="http://schemas.microsoft.com/office/powerpoint/2010/main" val="856995672"/>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cs typeface="Times New Roman" panose="02020603050405020304" pitchFamily="18" charset="0"/>
              </a:rPr>
              <a:t>第一节　股利支付的程序和方式</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charset="-122"/>
                <a:ea typeface="黑体" panose="02010609060101010101" charset="-122"/>
              </a:rPr>
              <a:t>三、股利的发放程序</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一</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宣告日</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二</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股权登记日</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三</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除息日</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四</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股利发放日</a:t>
            </a:r>
          </a:p>
          <a:p>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5</a:t>
            </a:fld>
            <a:endParaRPr lang="zh-CN" altLang="en-US" dirty="0">
              <a:solidFill>
                <a:srgbClr val="000000"/>
              </a:solidFill>
            </a:endParaRPr>
          </a:p>
        </p:txBody>
      </p:sp>
    </p:spTree>
    <p:extLst>
      <p:ext uri="{BB962C8B-B14F-4D97-AF65-F5344CB8AC3E}">
        <p14:creationId xmlns:p14="http://schemas.microsoft.com/office/powerpoint/2010/main" val="2312757332"/>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cs typeface="Times New Roman" panose="02020603050405020304" pitchFamily="18" charset="0"/>
              </a:rPr>
              <a:t>第二节　股利理论</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charset="-122"/>
                <a:ea typeface="黑体" panose="02010609060101010101" charset="-122"/>
              </a:rPr>
              <a:t>一、股利无关理论</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一</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股利无关理论的基本内容</a:t>
            </a:r>
          </a:p>
          <a:p>
            <a:r>
              <a:rPr lang="zh-CN" altLang="zh-CN" dirty="0"/>
              <a:t>股利无关理论认为</a:t>
            </a:r>
            <a:r>
              <a:rPr lang="en-US" altLang="zh-CN" dirty="0"/>
              <a:t>,</a:t>
            </a:r>
            <a:r>
              <a:rPr lang="zh-CN" altLang="zh-CN" dirty="0"/>
              <a:t>公司的股利政策不会对公司价值产生任何影响。该理论是由美国经济学家米勒和莫迪利亚尼于</a:t>
            </a:r>
            <a:r>
              <a:rPr lang="en-US" altLang="zh-CN" dirty="0"/>
              <a:t>1961</a:t>
            </a:r>
            <a:r>
              <a:rPr lang="zh-CN" altLang="zh-CN" dirty="0"/>
              <a:t>年首先提出的</a:t>
            </a:r>
            <a:r>
              <a:rPr lang="en-US" altLang="zh-CN" dirty="0"/>
              <a:t>,</a:t>
            </a:r>
            <a:r>
              <a:rPr lang="zh-CN" altLang="zh-CN" dirty="0"/>
              <a:t>故也被称为</a:t>
            </a:r>
            <a:r>
              <a:rPr lang="en-US" altLang="zh-CN" dirty="0"/>
              <a:t>MM</a:t>
            </a:r>
            <a:r>
              <a:rPr lang="zh-CN" altLang="zh-CN" dirty="0"/>
              <a:t>股利无关理论。米勒和莫迪利亚尼采用数学推导的方法证明</a:t>
            </a:r>
            <a:r>
              <a:rPr lang="en-US" altLang="zh-CN" dirty="0"/>
              <a:t>,</a:t>
            </a:r>
            <a:r>
              <a:rPr lang="zh-CN" altLang="zh-CN" dirty="0"/>
              <a:t>在完美的资本市场条件下</a:t>
            </a:r>
            <a:r>
              <a:rPr lang="en-US" altLang="zh-CN" dirty="0"/>
              <a:t>,</a:t>
            </a:r>
            <a:r>
              <a:rPr lang="zh-CN" altLang="zh-CN" dirty="0"/>
              <a:t>如果公司的投资决策和资本结构保持不变</a:t>
            </a:r>
            <a:r>
              <a:rPr lang="en-US" altLang="zh-CN" dirty="0"/>
              <a:t>,</a:t>
            </a:r>
            <a:r>
              <a:rPr lang="zh-CN" altLang="zh-CN" dirty="0"/>
              <a:t>那么公司价值取决于公司投资项目的盈利能力和风险水平</a:t>
            </a:r>
            <a:r>
              <a:rPr lang="en-US" altLang="zh-CN" dirty="0"/>
              <a:t>,</a:t>
            </a:r>
            <a:r>
              <a:rPr lang="zh-CN" altLang="zh-CN" dirty="0"/>
              <a:t>而与股利政策不相关</a:t>
            </a:r>
            <a:r>
              <a:rPr lang="zh-CN" altLang="zh-CN" dirty="0" smtClean="0"/>
              <a:t>。</a:t>
            </a:r>
            <a:endParaRPr lang="en-US" altLang="zh-CN" dirty="0" smtClean="0"/>
          </a:p>
          <a:p>
            <a:pPr marL="0" eaLnBrk="1" fontAlgn="auto" hangingPunct="1">
              <a:lnSpc>
                <a:spcPct val="125000"/>
              </a:lnSpc>
              <a:spcBef>
                <a:spcPts val="18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二</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股利无关理论的假设条件</a:t>
            </a:r>
          </a:p>
          <a:p>
            <a:r>
              <a:rPr lang="en-US" altLang="zh-CN" dirty="0"/>
              <a:t>1.</a:t>
            </a:r>
            <a:r>
              <a:rPr lang="zh-CN" altLang="zh-CN" dirty="0"/>
              <a:t>假设存在完全资本市场</a:t>
            </a:r>
          </a:p>
          <a:p>
            <a:r>
              <a:rPr lang="en-US" altLang="zh-CN" dirty="0"/>
              <a:t>2.</a:t>
            </a:r>
            <a:r>
              <a:rPr lang="zh-CN" altLang="zh-CN" dirty="0"/>
              <a:t>假设公司的投资决策不受股利政策影响</a:t>
            </a:r>
          </a:p>
          <a:p>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6</a:t>
            </a:fld>
            <a:endParaRPr lang="zh-CN" altLang="en-US" dirty="0">
              <a:solidFill>
                <a:srgbClr val="000000"/>
              </a:solidFill>
            </a:endParaRPr>
          </a:p>
        </p:txBody>
      </p:sp>
    </p:spTree>
    <p:extLst>
      <p:ext uri="{BB962C8B-B14F-4D97-AF65-F5344CB8AC3E}">
        <p14:creationId xmlns:p14="http://schemas.microsoft.com/office/powerpoint/2010/main" val="935701109"/>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cs typeface="Times New Roman" panose="02020603050405020304" pitchFamily="18" charset="0"/>
              </a:rPr>
              <a:t>第二节　股利理论</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charset="-122"/>
                <a:ea typeface="黑体" panose="02010609060101010101" charset="-122"/>
              </a:rPr>
              <a:t>二、股利相关理论</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一</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“一鸟在手”理论</a:t>
            </a:r>
          </a:p>
          <a:p>
            <a:r>
              <a:rPr lang="zh-CN" altLang="zh-CN" dirty="0"/>
              <a:t>“一鸟在手”理论是股利相关理论之一</a:t>
            </a:r>
            <a:r>
              <a:rPr lang="en-US" altLang="zh-CN" dirty="0"/>
              <a:t>,</a:t>
            </a:r>
            <a:r>
              <a:rPr lang="zh-CN" altLang="zh-CN" dirty="0"/>
              <a:t>该理论的主要代表人物是迈伦·戈</a:t>
            </a:r>
            <a:r>
              <a:rPr lang="en-US" altLang="zh-CN" dirty="0"/>
              <a:t>(Myron Gordon)</a:t>
            </a:r>
            <a:r>
              <a:rPr lang="zh-CN" altLang="zh-CN" dirty="0"/>
              <a:t>和约翰·林特</a:t>
            </a:r>
            <a:r>
              <a:rPr lang="en-US" altLang="zh-CN" dirty="0"/>
              <a:t>(John Linter)</a:t>
            </a:r>
            <a:r>
              <a:rPr lang="zh-CN" altLang="zh-CN" dirty="0" smtClean="0"/>
              <a:t>。</a:t>
            </a:r>
            <a:endParaRPr lang="en-US" altLang="zh-CN" dirty="0" smtClean="0"/>
          </a:p>
          <a:p>
            <a:r>
              <a:rPr lang="zh-CN" altLang="zh-CN" dirty="0" smtClean="0"/>
              <a:t>“</a:t>
            </a:r>
            <a:r>
              <a:rPr lang="zh-CN" altLang="zh-CN" dirty="0"/>
              <a:t>一鸟在手”理论认为</a:t>
            </a:r>
            <a:r>
              <a:rPr lang="en-US" altLang="zh-CN" dirty="0"/>
              <a:t>,</a:t>
            </a:r>
            <a:r>
              <a:rPr lang="zh-CN" altLang="zh-CN" dirty="0"/>
              <a:t>公司未来的经营活动存在诸多不确定性因素</a:t>
            </a:r>
            <a:r>
              <a:rPr lang="en-US" altLang="zh-CN" dirty="0"/>
              <a:t>,</a:t>
            </a:r>
            <a:r>
              <a:rPr lang="zh-CN" altLang="zh-CN" dirty="0"/>
              <a:t>投资者会认为现在获得股利的风险低于将来获得资本利得的风险</a:t>
            </a:r>
            <a:r>
              <a:rPr lang="en-US" altLang="zh-CN" dirty="0"/>
              <a:t>,</a:t>
            </a:r>
            <a:r>
              <a:rPr lang="zh-CN" altLang="zh-CN" dirty="0"/>
              <a:t>相对于资本利得而言</a:t>
            </a:r>
            <a:r>
              <a:rPr lang="en-US" altLang="zh-CN" dirty="0"/>
              <a:t>,</a:t>
            </a:r>
            <a:r>
              <a:rPr lang="zh-CN" altLang="zh-CN" dirty="0"/>
              <a:t>投资者更加偏好现金股利</a:t>
            </a:r>
            <a:r>
              <a:rPr lang="en-US" altLang="zh-CN" dirty="0"/>
              <a:t>,</a:t>
            </a:r>
            <a:r>
              <a:rPr lang="zh-CN" altLang="zh-CN" dirty="0"/>
              <a:t>因此</a:t>
            </a:r>
            <a:r>
              <a:rPr lang="en-US" altLang="zh-CN" dirty="0"/>
              <a:t>,</a:t>
            </a:r>
            <a:r>
              <a:rPr lang="zh-CN" altLang="zh-CN" dirty="0"/>
              <a:t>出于对风险的回避</a:t>
            </a:r>
            <a:r>
              <a:rPr lang="en-US" altLang="zh-CN" dirty="0"/>
              <a:t>,</a:t>
            </a:r>
            <a:r>
              <a:rPr lang="zh-CN" altLang="zh-CN" dirty="0"/>
              <a:t>股东更喜欢确定的现金股利</a:t>
            </a:r>
            <a:r>
              <a:rPr lang="en-US" altLang="zh-CN" dirty="0"/>
              <a:t>,</a:t>
            </a:r>
            <a:r>
              <a:rPr lang="zh-CN" altLang="zh-CN" dirty="0"/>
              <a:t>这样公司如何分配股利就会影响股票价格和公司价值</a:t>
            </a:r>
            <a:r>
              <a:rPr lang="en-US" altLang="zh-CN" dirty="0"/>
              <a:t>,</a:t>
            </a:r>
            <a:r>
              <a:rPr lang="zh-CN" altLang="zh-CN" dirty="0"/>
              <a:t>即公司价值与股利政策是相关的。</a:t>
            </a:r>
          </a:p>
          <a:p>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7</a:t>
            </a:fld>
            <a:endParaRPr lang="zh-CN" altLang="en-US" dirty="0">
              <a:solidFill>
                <a:srgbClr val="000000"/>
              </a:solidFill>
            </a:endParaRPr>
          </a:p>
        </p:txBody>
      </p:sp>
    </p:spTree>
    <p:extLst>
      <p:ext uri="{BB962C8B-B14F-4D97-AF65-F5344CB8AC3E}">
        <p14:creationId xmlns:p14="http://schemas.microsoft.com/office/powerpoint/2010/main" val="4252175124"/>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cs typeface="Times New Roman" panose="02020603050405020304" pitchFamily="18" charset="0"/>
              </a:rPr>
              <a:t>第二节　股利理论</a:t>
            </a:r>
            <a:endParaRPr lang="zh-CN" altLang="en-US" dirty="0"/>
          </a:p>
        </p:txBody>
      </p:sp>
      <p:sp>
        <p:nvSpPr>
          <p:cNvPr id="3" name="内容占位符 2"/>
          <p:cNvSpPr>
            <a:spLocks noGrp="1"/>
          </p:cNvSpPr>
          <p:nvPr>
            <p:ph idx="1"/>
          </p:nvPr>
        </p:nvSpPr>
        <p:spPr/>
        <p:txBody>
          <a:bodyPr/>
          <a:lstStyle/>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二</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税收差别理论</a:t>
            </a:r>
          </a:p>
          <a:p>
            <a:r>
              <a:rPr lang="zh-CN" altLang="zh-CN" dirty="0"/>
              <a:t>股利无关理论的一个重要假设是现金股利和资本利得没有所得税的差异。实际上</a:t>
            </a:r>
            <a:r>
              <a:rPr lang="en-US" altLang="zh-CN" dirty="0"/>
              <a:t>,</a:t>
            </a:r>
            <a:r>
              <a:rPr lang="zh-CN" altLang="zh-CN" dirty="0"/>
              <a:t>股利收入的所得税税率通常要高于资本利得的所得税税率。</a:t>
            </a:r>
          </a:p>
          <a:p>
            <a:r>
              <a:rPr lang="zh-CN" altLang="zh-CN" dirty="0"/>
              <a:t>税收差别理论认为</a:t>
            </a:r>
            <a:r>
              <a:rPr lang="en-US" altLang="zh-CN" dirty="0"/>
              <a:t>,</a:t>
            </a:r>
            <a:r>
              <a:rPr lang="zh-CN" altLang="zh-CN" dirty="0"/>
              <a:t>股利收入的所得税税率通常都高于资本利得的所得税税率</a:t>
            </a:r>
            <a:r>
              <a:rPr lang="en-US" altLang="zh-CN" dirty="0"/>
              <a:t>,</a:t>
            </a:r>
            <a:r>
              <a:rPr lang="zh-CN" altLang="zh-CN" dirty="0"/>
              <a:t>这种差异会对股东财富产生不同影响。出于避税的考虑</a:t>
            </a:r>
            <a:r>
              <a:rPr lang="en-US" altLang="zh-CN" dirty="0"/>
              <a:t>,</a:t>
            </a:r>
            <a:r>
              <a:rPr lang="zh-CN" altLang="zh-CN" dirty="0"/>
              <a:t>投资者更偏爱低股利支付率政策</a:t>
            </a:r>
            <a:r>
              <a:rPr lang="en-US" altLang="zh-CN" dirty="0"/>
              <a:t>,</a:t>
            </a:r>
            <a:r>
              <a:rPr lang="zh-CN" altLang="zh-CN" dirty="0"/>
              <a:t>公司实行较低的股利支付率政策可以为股东带来税收利益</a:t>
            </a:r>
            <a:r>
              <a:rPr lang="en-US" altLang="zh-CN" dirty="0"/>
              <a:t>,</a:t>
            </a:r>
            <a:r>
              <a:rPr lang="zh-CN" altLang="zh-CN" dirty="0"/>
              <a:t>有利于增加股东财富</a:t>
            </a:r>
            <a:r>
              <a:rPr lang="en-US" altLang="zh-CN" dirty="0"/>
              <a:t>,</a:t>
            </a:r>
            <a:r>
              <a:rPr lang="zh-CN" altLang="zh-CN" dirty="0"/>
              <a:t>促进股票价格上涨。</a:t>
            </a:r>
          </a:p>
          <a:p>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8</a:t>
            </a:fld>
            <a:endParaRPr lang="zh-CN" altLang="en-US" dirty="0">
              <a:solidFill>
                <a:srgbClr val="000000"/>
              </a:solidFill>
            </a:endParaRPr>
          </a:p>
        </p:txBody>
      </p:sp>
    </p:spTree>
    <p:extLst>
      <p:ext uri="{BB962C8B-B14F-4D97-AF65-F5344CB8AC3E}">
        <p14:creationId xmlns:p14="http://schemas.microsoft.com/office/powerpoint/2010/main" val="4152770855"/>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cs typeface="Times New Roman" panose="02020603050405020304" pitchFamily="18" charset="0"/>
              </a:rPr>
              <a:t>第二节　股利理论</a:t>
            </a:r>
            <a:endParaRPr lang="zh-CN" altLang="en-US" dirty="0"/>
          </a:p>
        </p:txBody>
      </p:sp>
      <p:sp>
        <p:nvSpPr>
          <p:cNvPr id="3" name="内容占位符 2"/>
          <p:cNvSpPr>
            <a:spLocks noGrp="1"/>
          </p:cNvSpPr>
          <p:nvPr>
            <p:ph idx="1"/>
          </p:nvPr>
        </p:nvSpPr>
        <p:spPr/>
        <p:txBody>
          <a:bodyPr/>
          <a:lstStyle/>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三</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信号传递理论</a:t>
            </a:r>
          </a:p>
          <a:p>
            <a:r>
              <a:rPr lang="en-US" altLang="zh-CN" dirty="0"/>
              <a:t>MM</a:t>
            </a:r>
            <a:r>
              <a:rPr lang="zh-CN" altLang="zh-CN" dirty="0"/>
              <a:t>股利无关理论假设投资者可以自由、免费地获取各种信息</a:t>
            </a:r>
            <a:r>
              <a:rPr lang="en-US" altLang="zh-CN" dirty="0"/>
              <a:t>,</a:t>
            </a:r>
            <a:r>
              <a:rPr lang="zh-CN" altLang="zh-CN" dirty="0"/>
              <a:t>并且投资者和公司管理层之间是信息对称的。但在现实生活中</a:t>
            </a:r>
            <a:r>
              <a:rPr lang="en-US" altLang="zh-CN" dirty="0"/>
              <a:t>,</a:t>
            </a:r>
            <a:r>
              <a:rPr lang="zh-CN" altLang="zh-CN" dirty="0"/>
              <a:t>投资者与公司管理层之间存在信息不对称</a:t>
            </a:r>
            <a:r>
              <a:rPr lang="en-US" altLang="zh-CN" dirty="0"/>
              <a:t>,</a:t>
            </a:r>
            <a:r>
              <a:rPr lang="zh-CN" altLang="zh-CN" dirty="0"/>
              <a:t>公司管理层拥有更多的关于公司发展前景方面的内部信息</a:t>
            </a:r>
            <a:r>
              <a:rPr lang="en-US" altLang="zh-CN" dirty="0"/>
              <a:t>,</a:t>
            </a:r>
            <a:r>
              <a:rPr lang="zh-CN" altLang="zh-CN" dirty="0"/>
              <a:t>相对来说</a:t>
            </a:r>
            <a:r>
              <a:rPr lang="en-US" altLang="zh-CN" dirty="0"/>
              <a:t>,</a:t>
            </a:r>
            <a:r>
              <a:rPr lang="zh-CN" altLang="zh-CN" dirty="0"/>
              <a:t>投资者处于信息劣势</a:t>
            </a:r>
            <a:r>
              <a:rPr lang="en-US" altLang="zh-CN" dirty="0"/>
              <a:t>,</a:t>
            </a:r>
            <a:r>
              <a:rPr lang="zh-CN" altLang="zh-CN" dirty="0"/>
              <a:t>他们对公司未来发展前景、经营状况和风险情况等方面的信息知道得较少</a:t>
            </a:r>
            <a:r>
              <a:rPr lang="zh-CN" altLang="zh-CN" dirty="0" smtClean="0"/>
              <a:t>。</a:t>
            </a:r>
            <a:endParaRPr lang="en-US" altLang="zh-CN" dirty="0" smtClean="0"/>
          </a:p>
          <a:p>
            <a:r>
              <a:rPr lang="zh-CN" altLang="zh-CN" dirty="0" smtClean="0"/>
              <a:t>信号</a:t>
            </a:r>
            <a:r>
              <a:rPr lang="zh-CN" altLang="zh-CN" dirty="0"/>
              <a:t>传递理论认为</a:t>
            </a:r>
            <a:r>
              <a:rPr lang="en-US" altLang="zh-CN" dirty="0"/>
              <a:t>,</a:t>
            </a:r>
            <a:r>
              <a:rPr lang="zh-CN" altLang="zh-CN" dirty="0"/>
              <a:t>在投资者与管理层信息不对称的情况下</a:t>
            </a:r>
            <a:r>
              <a:rPr lang="en-US" altLang="zh-CN" dirty="0"/>
              <a:t>,</a:t>
            </a:r>
            <a:r>
              <a:rPr lang="zh-CN" altLang="zh-CN" dirty="0"/>
              <a:t>股利政策包含公司经营状况和未来发展前景的信息</a:t>
            </a:r>
            <a:r>
              <a:rPr lang="en-US" altLang="zh-CN" dirty="0"/>
              <a:t>,</a:t>
            </a:r>
            <a:r>
              <a:rPr lang="zh-CN" altLang="zh-CN" dirty="0"/>
              <a:t>投资者通过对这些信息的分析来判断公司未来盈利能力的变化趋势</a:t>
            </a:r>
            <a:r>
              <a:rPr lang="en-US" altLang="zh-CN" dirty="0"/>
              <a:t>,</a:t>
            </a:r>
            <a:r>
              <a:rPr lang="zh-CN" altLang="zh-CN" dirty="0"/>
              <a:t>以决定是否购买其股票</a:t>
            </a:r>
            <a:r>
              <a:rPr lang="en-US" altLang="zh-CN" dirty="0"/>
              <a:t>,</a:t>
            </a:r>
            <a:r>
              <a:rPr lang="zh-CN" altLang="zh-CN" dirty="0"/>
              <a:t>从而引起股票价格的变化。</a:t>
            </a:r>
          </a:p>
          <a:p>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9</a:t>
            </a:fld>
            <a:endParaRPr lang="zh-CN" altLang="en-US" dirty="0">
              <a:solidFill>
                <a:srgbClr val="000000"/>
              </a:solidFill>
            </a:endParaRPr>
          </a:p>
        </p:txBody>
      </p:sp>
    </p:spTree>
    <p:extLst>
      <p:ext uri="{BB962C8B-B14F-4D97-AF65-F5344CB8AC3E}">
        <p14:creationId xmlns:p14="http://schemas.microsoft.com/office/powerpoint/2010/main" val="346879348"/>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GungsuhChe"/>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TotalTime>
  <Words>1763</Words>
  <Application>Microsoft Office PowerPoint</Application>
  <PresentationFormat>宽屏</PresentationFormat>
  <Paragraphs>161</Paragraphs>
  <Slides>22</Slides>
  <Notes>0</Notes>
  <HiddenSlides>0</HiddenSlides>
  <MMClips>0</MMClips>
  <ScaleCrop>false</ScaleCrop>
  <HeadingPairs>
    <vt:vector size="6" baseType="variant">
      <vt:variant>
        <vt:lpstr>已用的字体</vt:lpstr>
      </vt:variant>
      <vt:variant>
        <vt:i4>13</vt:i4>
      </vt:variant>
      <vt:variant>
        <vt:lpstr>主题</vt:lpstr>
      </vt:variant>
      <vt:variant>
        <vt:i4>3</vt:i4>
      </vt:variant>
      <vt:variant>
        <vt:lpstr>幻灯片标题</vt:lpstr>
      </vt:variant>
      <vt:variant>
        <vt:i4>22</vt:i4>
      </vt:variant>
    </vt:vector>
  </HeadingPairs>
  <TitlesOfParts>
    <vt:vector size="38" baseType="lpstr">
      <vt:lpstr>GungsuhChe</vt:lpstr>
      <vt:lpstr>方正粗黑宋简体</vt:lpstr>
      <vt:lpstr>汉仪铁线黑-65简</vt:lpstr>
      <vt:lpstr>黑体</vt:lpstr>
      <vt:lpstr>楷体</vt:lpstr>
      <vt:lpstr>锐字工房云字库准圆GBK</vt:lpstr>
      <vt:lpstr>宋体</vt:lpstr>
      <vt:lpstr>微软雅黑</vt:lpstr>
      <vt:lpstr>Arial</vt:lpstr>
      <vt:lpstr>Calibri</vt:lpstr>
      <vt:lpstr>Calibri Light</vt:lpstr>
      <vt:lpstr>Cambria Math</vt:lpstr>
      <vt:lpstr>Times New Roman</vt:lpstr>
      <vt:lpstr>Office 主题</vt:lpstr>
      <vt:lpstr>1_自定义设计方案</vt:lpstr>
      <vt:lpstr>默认设计模板</vt:lpstr>
      <vt:lpstr>第九章　股利理论与政策 </vt:lpstr>
      <vt:lpstr>目 录  content</vt:lpstr>
      <vt:lpstr>第一节　股利支付的程序和方式</vt:lpstr>
      <vt:lpstr>第一节　股利支付的程序和方式</vt:lpstr>
      <vt:lpstr>第一节　股利支付的程序和方式</vt:lpstr>
      <vt:lpstr>第二节　股利理论</vt:lpstr>
      <vt:lpstr>第二节　股利理论</vt:lpstr>
      <vt:lpstr>第二节　股利理论</vt:lpstr>
      <vt:lpstr>第二节　股利理论</vt:lpstr>
      <vt:lpstr>第二节　股利理论</vt:lpstr>
      <vt:lpstr>第三节　股利政策</vt:lpstr>
      <vt:lpstr>第三节　股利政策</vt:lpstr>
      <vt:lpstr>第三节　股利政策</vt:lpstr>
      <vt:lpstr>第三节　股利政策</vt:lpstr>
      <vt:lpstr>第三节　股利政策</vt:lpstr>
      <vt:lpstr>第三节　股利政策</vt:lpstr>
      <vt:lpstr>第四节　现金股利与股票回购</vt:lpstr>
      <vt:lpstr>第四节　现金股利与股票回购</vt:lpstr>
      <vt:lpstr>第四节　现金股利与股票回购</vt:lpstr>
      <vt:lpstr>第四节　现金股利与股票回购</vt:lpstr>
      <vt:lpstr>第五节　股票分割与股票股利 </vt:lpstr>
      <vt:lpstr>第五节　股票分割与股票股利 </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第九章　股利理论与政策 </dc:title>
  <dc:creator>s_cc@winning.com.cn</dc:creator>
  <cp:lastModifiedBy>s_cc@winning.com.cn</cp:lastModifiedBy>
  <cp:revision>1</cp:revision>
  <dcterms:created xsi:type="dcterms:W3CDTF">2024-03-15T14:03:14Z</dcterms:created>
  <dcterms:modified xsi:type="dcterms:W3CDTF">2024-03-15T14:32:20Z</dcterms:modified>
</cp:coreProperties>
</file>