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2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40" autoAdjust="0"/>
    <p:restoredTop sz="94660"/>
  </p:normalViewPr>
  <p:slideViewPr>
    <p:cSldViewPr snapToGrid="0">
      <p:cViewPr varScale="1">
        <p:scale>
          <a:sx n="67" d="100"/>
          <a:sy n="67" d="100"/>
        </p:scale>
        <p:origin x="78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1DC8A-7B28-4F21-B7E1-50E1B8F02DA6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5FBE7-E141-42AC-A021-6CABA8957D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2241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1DC8A-7B28-4F21-B7E1-50E1B8F02DA6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5FBE7-E141-42AC-A021-6CABA8957D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861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1DC8A-7B28-4F21-B7E1-50E1B8F02DA6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5FBE7-E141-42AC-A021-6CABA8957D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9524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874837"/>
          </a:xfrm>
        </p:spPr>
        <p:txBody>
          <a:bodyPr anchor="b">
            <a:normAutofit/>
          </a:bodyPr>
          <a:lstStyle>
            <a:lvl1pPr algn="ctr">
              <a:defRPr sz="5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09F7C-58A9-45B2-A918-885846AD9F1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B0309-EA22-46EC-A8C7-90C844809B9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1527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8180" y="1539240"/>
            <a:ext cx="10740390" cy="4609465"/>
          </a:xfrm>
        </p:spPr>
        <p:txBody>
          <a:bodyPr/>
          <a:lstStyle>
            <a:lvl1pPr algn="just" eaLnBrk="0" fontAlgn="base" latinLnBrk="0" hangingPunct="0">
              <a:lnSpc>
                <a:spcPct val="135000"/>
              </a:lnSpc>
              <a:spcBef>
                <a:spcPts val="0"/>
              </a:spcBef>
              <a:defRPr>
                <a:latin typeface="+mn-ea"/>
                <a:ea typeface="+mn-ea"/>
              </a:defRPr>
            </a:lvl1pPr>
            <a:lvl2pPr algn="just" eaLnBrk="0" fontAlgn="base" latinLnBrk="0" hangingPunct="0">
              <a:lnSpc>
                <a:spcPct val="135000"/>
              </a:lnSpc>
              <a:spcBef>
                <a:spcPts val="0"/>
              </a:spcBef>
              <a:defRPr>
                <a:latin typeface="+mn-ea"/>
                <a:ea typeface="+mn-ea"/>
              </a:defRPr>
            </a:lvl2pPr>
            <a:lvl3pPr algn="just" eaLnBrk="0" fontAlgn="base" latinLnBrk="0" hangingPunct="0">
              <a:lnSpc>
                <a:spcPct val="135000"/>
              </a:lnSpc>
              <a:spcBef>
                <a:spcPts val="0"/>
              </a:spcBef>
              <a:defRPr>
                <a:latin typeface="+mn-ea"/>
                <a:ea typeface="+mn-ea"/>
              </a:defRPr>
            </a:lvl3pPr>
            <a:lvl4pPr algn="just" eaLnBrk="0" fontAlgn="base" latinLnBrk="0" hangingPunct="0">
              <a:lnSpc>
                <a:spcPct val="135000"/>
              </a:lnSpc>
              <a:spcBef>
                <a:spcPts val="0"/>
              </a:spcBef>
              <a:defRPr>
                <a:latin typeface="+mn-ea"/>
                <a:ea typeface="+mn-ea"/>
              </a:defRPr>
            </a:lvl4pPr>
            <a:lvl5pPr algn="just" eaLnBrk="0" fontAlgn="base" latinLnBrk="0" hangingPunct="0">
              <a:lnSpc>
                <a:spcPct val="135000"/>
              </a:lnSpc>
              <a:spcBef>
                <a:spcPts val="0"/>
              </a:spcBef>
              <a:defRPr>
                <a:latin typeface="+mn-ea"/>
                <a:ea typeface="+mn-ea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96900" y="6457950"/>
            <a:ext cx="2743200" cy="365125"/>
          </a:xfrm>
        </p:spPr>
        <p:txBody>
          <a:bodyPr/>
          <a:lstStyle/>
          <a:p>
            <a:fld id="{BB962C8B-B14F-4D97-AF65-F5344CB8AC3E}" type="datetime1">
              <a:rPr lang="zh-CN" altLang="en-US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458200" y="6457950"/>
            <a:ext cx="2870200" cy="365125"/>
          </a:xfrm>
        </p:spPr>
        <p:txBody>
          <a:bodyPr/>
          <a:lstStyle/>
          <a:p>
            <a:r>
              <a:rPr lang="en-US" altLang="zh-CN" dirty="0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‹#›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9870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hf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1DC8A-7B28-4F21-B7E1-50E1B8F02DA6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5FBE7-E141-42AC-A021-6CABA8957D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595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1DC8A-7B28-4F21-B7E1-50E1B8F02DA6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5FBE7-E141-42AC-A021-6CABA8957D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293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1DC8A-7B28-4F21-B7E1-50E1B8F02DA6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5FBE7-E141-42AC-A021-6CABA8957D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578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1DC8A-7B28-4F21-B7E1-50E1B8F02DA6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5FBE7-E141-42AC-A021-6CABA8957D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239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1DC8A-7B28-4F21-B7E1-50E1B8F02DA6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5FBE7-E141-42AC-A021-6CABA8957D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412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1DC8A-7B28-4F21-B7E1-50E1B8F02DA6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5FBE7-E141-42AC-A021-6CABA8957D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293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1DC8A-7B28-4F21-B7E1-50E1B8F02DA6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5FBE7-E141-42AC-A021-6CABA8957D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895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1DC8A-7B28-4F21-B7E1-50E1B8F02DA6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5FBE7-E141-42AC-A021-6CABA8957D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031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F1DC8A-7B28-4F21-B7E1-50E1B8F02DA6}" type="datetimeFigureOut">
              <a:rPr lang="zh-CN" altLang="en-US" smtClean="0"/>
              <a:t>2024/3/15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5FBE7-E141-42AC-A021-6CABA8957D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47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09F7C-58A9-45B2-A918-885846AD9F1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5B0309-EA22-46EC-A8C7-90C844809B9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67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625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596900" y="6457950"/>
            <a:ext cx="2743200" cy="365125"/>
          </a:xfrm>
        </p:spPr>
        <p:txBody>
          <a:bodyPr/>
          <a:lstStyle/>
          <a:p>
            <a:fld id="{BB962C8B-B14F-4D97-AF65-F5344CB8AC3E}" type="datetime1">
              <a:rPr lang="zh-CN" altLang="en-US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0" y="12185"/>
            <a:ext cx="12192000" cy="6848990"/>
            <a:chOff x="0" y="12185"/>
            <a:chExt cx="12192000" cy="6848990"/>
          </a:xfrm>
        </p:grpSpPr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12185"/>
              <a:ext cx="12191512" cy="682898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2014" y="88582"/>
              <a:ext cx="1086636" cy="95026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8650" y="795070"/>
              <a:ext cx="9377539" cy="31203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457950"/>
              <a:ext cx="12192000" cy="403225"/>
            </a:xfrm>
            <a:prstGeom prst="rect">
              <a:avLst/>
            </a:prstGeom>
          </p:spPr>
        </p:pic>
      </p:grpSp>
      <p:sp>
        <p:nvSpPr>
          <p:cNvPr id="1028" name="Rectangle 6"/>
          <p:cNvSpPr>
            <a:spLocks noGrp="1" noChangeArrowheads="1"/>
          </p:cNvSpPr>
          <p:nvPr userDrawn="1">
            <p:ph type="body" idx="1"/>
          </p:nvPr>
        </p:nvSpPr>
        <p:spPr bwMode="auto">
          <a:xfrm>
            <a:off x="605155" y="1692910"/>
            <a:ext cx="11040745" cy="4609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7" name="Rectangle 5"/>
          <p:cNvSpPr>
            <a:spLocks noGrp="1" noChangeArrowheads="1"/>
          </p:cNvSpPr>
          <p:nvPr userDrawn="1">
            <p:ph type="title"/>
          </p:nvPr>
        </p:nvSpPr>
        <p:spPr bwMode="auto">
          <a:xfrm>
            <a:off x="1748155" y="282575"/>
            <a:ext cx="8558530" cy="729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 dirty="0" smtClean="0"/>
              <a:t>单击此处编辑母版标题样式</a:t>
            </a:r>
          </a:p>
        </p:txBody>
      </p:sp>
      <p:pic>
        <p:nvPicPr>
          <p:cNvPr id="23" name="图片 22" descr="WPS图片编辑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179685" y="6556056"/>
            <a:ext cx="1905000" cy="285115"/>
          </a:xfrm>
          <a:prstGeom prst="rect">
            <a:avLst/>
          </a:prstGeom>
        </p:spPr>
      </p:pic>
      <p:sp>
        <p:nvSpPr>
          <p:cNvPr id="9" name="灯片编号占位符 4"/>
          <p:cNvSpPr>
            <a:spLocks noGrp="1"/>
          </p:cNvSpPr>
          <p:nvPr userDrawn="1">
            <p:ph type="sldNum" sz="quarter" idx="4"/>
          </p:nvPr>
        </p:nvSpPr>
        <p:spPr>
          <a:xfrm>
            <a:off x="8610600" y="6476046"/>
            <a:ext cx="2743200" cy="365125"/>
          </a:xfrm>
        </p:spPr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</a:rPr>
              <a:t>第</a:t>
            </a:r>
            <a:fld id="{565CE74E-AB26-4998-AD42-012C4C1AD07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r>
              <a:rPr lang="zh-CN" altLang="en-US" dirty="0">
                <a:solidFill>
                  <a:srgbClr val="000000"/>
                </a:solidFill>
              </a:rPr>
              <a:t>页</a:t>
            </a:r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887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9pPr>
    </p:titleStyle>
    <p:bodyStyle>
      <a:lvl1pPr marL="342900" indent="-342900" algn="just" rtl="0" eaLnBrk="0" fontAlgn="base" latinLnBrk="0" hangingPunct="0">
        <a:lnSpc>
          <a:spcPct val="125000"/>
        </a:lnSpc>
        <a:spcBef>
          <a:spcPts val="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just" rtl="0" eaLnBrk="0" fontAlgn="base" latinLnBrk="0" hangingPunct="0">
        <a:lnSpc>
          <a:spcPct val="125000"/>
        </a:lnSpc>
        <a:spcBef>
          <a:spcPts val="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just" rtl="0" eaLnBrk="0" fontAlgn="base" latinLnBrk="0" hangingPunct="0">
        <a:lnSpc>
          <a:spcPct val="125000"/>
        </a:lnSpc>
        <a:spcBef>
          <a:spcPts val="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just" rtl="0" eaLnBrk="0" fontAlgn="base" latinLnBrk="0" hangingPunct="0">
        <a:lnSpc>
          <a:spcPct val="125000"/>
        </a:lnSpc>
        <a:spcBef>
          <a:spcPts val="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just" rtl="0" eaLnBrk="0" fontAlgn="base" latinLnBrk="0" hangingPunct="0">
        <a:lnSpc>
          <a:spcPct val="125000"/>
        </a:lnSpc>
        <a:spcBef>
          <a:spcPts val="0"/>
        </a:spcBef>
        <a:spcAft>
          <a:spcPct val="0"/>
        </a:spcAft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第五章　项目投资管理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69287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第三节　项目投资的评价方法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charset="-122"/>
                <a:ea typeface="黑体" panose="02010609060101010101" charset="-122"/>
              </a:rPr>
              <a:t>一、独立项目的评价方法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净现值法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净现值的计算公式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净现值法的决策规则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净现值法的优缺点</a:t>
            </a:r>
          </a:p>
          <a:p>
            <a:pPr marL="0" eaLnBrk="1" fontAlgn="auto" hangingPunct="1">
              <a:lnSpc>
                <a:spcPct val="125000"/>
              </a:lnSpc>
              <a:spcBef>
                <a:spcPts val="18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内含报酬率法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内含报酬率的基本原理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内含报酬率的计算步骤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内含报酬率法的决策规则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内含报酬率法的优点与缺点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10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9390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第三节　项目投资的评价方法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获利指数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获利指数的基本原理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获利指数的计算步骤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获利指数的决策规则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获利指数的优点和缺点</a:t>
            </a:r>
          </a:p>
          <a:p>
            <a:pPr marL="0" eaLnBrk="1" fontAlgn="auto" hangingPunct="1">
              <a:lnSpc>
                <a:spcPct val="125000"/>
              </a:lnSpc>
              <a:spcBef>
                <a:spcPts val="18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投资回收期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静态回收期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动态回收期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投资回收期法的优点和缺点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11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0154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第三节　项目投资的评价方法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eaLnBrk="1" fontAlgn="auto" hangingPunct="1">
                  <a:lnSpc>
                    <a:spcPct val="125000"/>
                  </a:lnSpc>
                  <a:spcBef>
                    <a:spcPts val="300"/>
                  </a:spcBef>
                  <a:spcAft>
                    <a:spcPts val="300"/>
                  </a:spcAft>
                  <a:buNone/>
                </a:pPr>
                <a:r>
                  <a:rPr lang="en-US" altLang="zh-CN" sz="22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(</a:t>
                </a:r>
                <a:r>
                  <a:rPr lang="zh-CN" altLang="zh-CN" sz="22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五</a:t>
                </a:r>
                <a:r>
                  <a:rPr lang="en-US" altLang="zh-CN" sz="22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)</a:t>
                </a:r>
                <a:r>
                  <a:rPr lang="zh-CN" altLang="zh-CN" sz="22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平均报酬率</a:t>
                </a:r>
              </a:p>
              <a:p>
                <a:r>
                  <a:rPr lang="zh-CN" altLang="zh-CN" dirty="0"/>
                  <a:t>平均报酬率</a:t>
                </a:r>
                <a:r>
                  <a:rPr lang="en-US" altLang="zh-CN" dirty="0"/>
                  <a:t>(average rate of </a:t>
                </a:r>
                <a:r>
                  <a:rPr lang="en-US" altLang="zh-CN" dirty="0" err="1"/>
                  <a:t>return,ARR</a:t>
                </a:r>
                <a:r>
                  <a:rPr lang="en-US" altLang="zh-CN" dirty="0"/>
                  <a:t>),</a:t>
                </a:r>
                <a:r>
                  <a:rPr lang="zh-CN" altLang="zh-CN" dirty="0"/>
                  <a:t>是指投资项目寿命周期内平均的年投资报酬率</a:t>
                </a:r>
                <a:r>
                  <a:rPr lang="en-US" altLang="zh-CN" dirty="0"/>
                  <a:t>,</a:t>
                </a:r>
                <a:r>
                  <a:rPr lang="zh-CN" altLang="zh-CN" dirty="0"/>
                  <a:t>也称为平均投资报酬率。平均报酬率有多种计算方法</a:t>
                </a:r>
                <a:r>
                  <a:rPr lang="en-US" altLang="zh-CN" dirty="0"/>
                  <a:t>,</a:t>
                </a:r>
                <a:r>
                  <a:rPr lang="zh-CN" altLang="zh-CN" dirty="0"/>
                  <a:t>其中最常见的计算公式为</a:t>
                </a:r>
                <a:r>
                  <a:rPr lang="en-US" altLang="zh-CN" dirty="0"/>
                  <a:t>:</a:t>
                </a:r>
                <a:endParaRPr lang="zh-CN" altLang="zh-CN" dirty="0"/>
              </a:p>
              <a:p>
                <a:r>
                  <a:rPr lang="zh-CN" altLang="zh-CN" dirty="0"/>
                  <a:t>平均报酬率</a:t>
                </a:r>
                <a:r>
                  <a:rPr lang="en-US" altLang="zh-CN" dirty="0"/>
                  <a:t>(</a:t>
                </a:r>
                <a:r>
                  <a:rPr lang="en-US" altLang="zh-CN" i="1" dirty="0"/>
                  <a:t>ARR</a:t>
                </a:r>
                <a:r>
                  <a:rPr lang="en-US" altLang="zh-CN" dirty="0"/>
                  <a:t>)=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/>
                          <m:t>平均现金流量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/>
                          <m:t>初始投资额</m:t>
                        </m:r>
                      </m:den>
                    </m:f>
                  </m:oMath>
                </a14:m>
                <a:r>
                  <a:rPr lang="en-US" altLang="zh-CN" dirty="0"/>
                  <a:t>×100</a:t>
                </a:r>
                <a:r>
                  <a:rPr lang="en-US" altLang="zh-CN" dirty="0" smtClean="0"/>
                  <a:t>%</a:t>
                </a:r>
                <a:endParaRPr lang="zh-CN" altLang="zh-CN" dirty="0"/>
              </a:p>
              <a:p>
                <a:endParaRPr lang="zh-CN" altLang="en-US" dirty="0"/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738" t="-397" r="-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12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1495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第三节　项目投资的评价方法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678179" y="1539240"/>
                <a:ext cx="10949713" cy="4609465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zh-CN" altLang="zh-CN" sz="2600" b="1" dirty="0">
                    <a:latin typeface="黑体" panose="02010609060101010101" charset="-122"/>
                    <a:ea typeface="黑体" panose="02010609060101010101" charset="-122"/>
                  </a:rPr>
                  <a:t>二、互斥项目的优选问题</a:t>
                </a:r>
              </a:p>
              <a:p>
                <a:pPr marL="0" eaLnBrk="1" fontAlgn="auto" hangingPunct="1">
                  <a:lnSpc>
                    <a:spcPct val="125000"/>
                  </a:lnSpc>
                  <a:spcBef>
                    <a:spcPts val="300"/>
                  </a:spcBef>
                  <a:spcAft>
                    <a:spcPts val="300"/>
                  </a:spcAft>
                  <a:buNone/>
                </a:pPr>
                <a:r>
                  <a:rPr lang="en-US" altLang="zh-CN" sz="22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(</a:t>
                </a:r>
                <a:r>
                  <a:rPr lang="zh-CN" altLang="zh-CN" sz="22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一</a:t>
                </a:r>
                <a:r>
                  <a:rPr lang="en-US" altLang="zh-CN" sz="22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)</a:t>
                </a:r>
                <a:r>
                  <a:rPr lang="zh-CN" altLang="zh-CN" sz="22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共同年限法</a:t>
                </a:r>
              </a:p>
              <a:p>
                <a:r>
                  <a:rPr lang="zh-CN" altLang="zh-CN" dirty="0"/>
                  <a:t>共同年限法的原理是</a:t>
                </a:r>
                <a:r>
                  <a:rPr lang="en-US" altLang="zh-CN" dirty="0"/>
                  <a:t>:</a:t>
                </a:r>
                <a:r>
                  <a:rPr lang="zh-CN" altLang="zh-CN" dirty="0"/>
                  <a:t>假设投资项目可以在终止时进行重置</a:t>
                </a:r>
                <a:r>
                  <a:rPr lang="en-US" altLang="zh-CN" dirty="0"/>
                  <a:t>,</a:t>
                </a:r>
                <a:r>
                  <a:rPr lang="zh-CN" altLang="zh-CN" dirty="0"/>
                  <a:t>寿命期短的项目</a:t>
                </a:r>
                <a:r>
                  <a:rPr lang="en-US" altLang="zh-CN" dirty="0"/>
                  <a:t>,</a:t>
                </a:r>
                <a:r>
                  <a:rPr lang="zh-CN" altLang="zh-CN" dirty="0"/>
                  <a:t>收回投资将重新进行投资。针对项目寿命期不等的情况</a:t>
                </a:r>
                <a:r>
                  <a:rPr lang="en-US" altLang="zh-CN" dirty="0"/>
                  <a:t>,</a:t>
                </a:r>
                <a:r>
                  <a:rPr lang="zh-CN" altLang="zh-CN" dirty="0"/>
                  <a:t>可以找出各项目寿命期的最小公倍期数</a:t>
                </a:r>
                <a:r>
                  <a:rPr lang="en-US" altLang="zh-CN" dirty="0"/>
                  <a:t>,</a:t>
                </a:r>
                <a:r>
                  <a:rPr lang="zh-CN" altLang="zh-CN" dirty="0"/>
                  <a:t>作为共同的有效寿命期</a:t>
                </a:r>
                <a:r>
                  <a:rPr lang="en-US" altLang="zh-CN" dirty="0"/>
                  <a:t>,</a:t>
                </a:r>
                <a:r>
                  <a:rPr lang="zh-CN" altLang="zh-CN" dirty="0"/>
                  <a:t>然后应用项目寿命期相等时的决策方法进行比较</a:t>
                </a:r>
                <a:r>
                  <a:rPr lang="en-US" altLang="zh-CN" dirty="0"/>
                  <a:t>,</a:t>
                </a:r>
                <a:r>
                  <a:rPr lang="zh-CN" altLang="zh-CN" dirty="0"/>
                  <a:t>即比较两个的净现值大小。</a:t>
                </a:r>
              </a:p>
              <a:p>
                <a:pPr marL="0" eaLnBrk="1" fontAlgn="auto" hangingPunct="1">
                  <a:lnSpc>
                    <a:spcPct val="125000"/>
                  </a:lnSpc>
                  <a:spcBef>
                    <a:spcPts val="1200"/>
                  </a:spcBef>
                  <a:spcAft>
                    <a:spcPts val="300"/>
                  </a:spcAft>
                  <a:buNone/>
                </a:pPr>
                <a:r>
                  <a:rPr lang="en-US" altLang="zh-CN" sz="22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(</a:t>
                </a:r>
                <a:r>
                  <a:rPr lang="zh-CN" altLang="zh-CN" sz="22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二</a:t>
                </a:r>
                <a:r>
                  <a:rPr lang="en-US" altLang="zh-CN" sz="22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)</a:t>
                </a:r>
                <a:r>
                  <a:rPr lang="zh-CN" altLang="zh-CN" sz="22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等额年金法</a:t>
                </a:r>
              </a:p>
              <a:p>
                <a:r>
                  <a:rPr lang="en-US" altLang="zh-CN" dirty="0"/>
                  <a:t>(1)</a:t>
                </a:r>
                <a:r>
                  <a:rPr lang="zh-CN" altLang="zh-CN" dirty="0"/>
                  <a:t>计算两项目的净现值</a:t>
                </a:r>
                <a:r>
                  <a:rPr lang="en-US" altLang="zh-CN" dirty="0"/>
                  <a:t>;</a:t>
                </a:r>
                <a:endParaRPr lang="zh-CN" altLang="zh-CN" dirty="0"/>
              </a:p>
              <a:p>
                <a:r>
                  <a:rPr lang="en-US" altLang="zh-CN" dirty="0"/>
                  <a:t>(2)</a:t>
                </a:r>
                <a:r>
                  <a:rPr lang="zh-CN" altLang="zh-CN" dirty="0"/>
                  <a:t>计算净现值的等额年金额</a:t>
                </a:r>
                <a:r>
                  <a:rPr lang="en-US" altLang="zh-CN" dirty="0"/>
                  <a:t>;</a:t>
                </a:r>
                <a:endParaRPr lang="zh-CN" altLang="zh-CN" dirty="0"/>
              </a:p>
              <a:p>
                <a:r>
                  <a:rPr lang="en-US" altLang="zh-CN" dirty="0"/>
                  <a:t>(3)</a:t>
                </a:r>
                <a:r>
                  <a:rPr lang="zh-CN" altLang="zh-CN" dirty="0"/>
                  <a:t>假设项目可以无限重置</a:t>
                </a:r>
                <a:r>
                  <a:rPr lang="en-US" altLang="zh-CN" dirty="0"/>
                  <a:t>,</a:t>
                </a:r>
                <a:r>
                  <a:rPr lang="zh-CN" altLang="zh-CN" dirty="0"/>
                  <a:t>并且每次都在该项目的终止期</a:t>
                </a:r>
                <a:r>
                  <a:rPr lang="en-US" altLang="zh-CN" dirty="0"/>
                  <a:t>,</a:t>
                </a:r>
                <a:r>
                  <a:rPr lang="zh-CN" altLang="zh-CN" dirty="0"/>
                  <a:t>等额年金的资本化就是项目的净现值。</a:t>
                </a:r>
              </a:p>
              <a:p>
                <a:r>
                  <a:rPr lang="zh-CN" altLang="zh-CN" dirty="0"/>
                  <a:t>等额年金</a:t>
                </a:r>
                <a:r>
                  <a:rPr lang="en-US" altLang="zh-CN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/>
                          <m:t>现金净流量总现值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/>
                          <m:t>年金现值系数</m:t>
                        </m:r>
                      </m:den>
                    </m:f>
                  </m:oMath>
                </a14:m>
                <a:r>
                  <a:rPr lang="en-US" altLang="zh-CN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/>
                          <m:t>现金净流量总终值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/>
                          <m:t>年金终值系数</m:t>
                        </m:r>
                      </m:den>
                    </m:f>
                  </m:oMath>
                </a14:m>
                <a:endParaRPr lang="zh-CN" altLang="zh-CN" dirty="0"/>
              </a:p>
              <a:p>
                <a:endParaRPr lang="zh-CN" altLang="en-US" dirty="0"/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8179" y="1539240"/>
                <a:ext cx="10949713" cy="4609465"/>
              </a:xfrm>
              <a:blipFill rotWithShape="0">
                <a:blip r:embed="rId2"/>
                <a:stretch>
                  <a:fillRect l="-1002" r="-5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13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9236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第四节　项目投资决策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charset="-122"/>
                <a:ea typeface="黑体" panose="02010609060101010101" charset="-122"/>
              </a:rPr>
              <a:t>一、固定资产更新决策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新旧设备使用寿命相同的情况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新旧设备使用寿命不同的情况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14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7468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第四节　项目投资决策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charset="-122"/>
                <a:ea typeface="黑体" panose="02010609060101010101" charset="-122"/>
              </a:rPr>
              <a:t>二、总量有限时的资本分配</a:t>
            </a:r>
          </a:p>
          <a:p>
            <a:r>
              <a:rPr lang="zh-CN" altLang="zh-CN" dirty="0"/>
              <a:t>在现实世界中会有许多总量资本受到限制的情况出现</a:t>
            </a:r>
            <a:r>
              <a:rPr lang="en-US" altLang="zh-CN" dirty="0"/>
              <a:t>,</a:t>
            </a:r>
            <a:r>
              <a:rPr lang="zh-CN" altLang="zh-CN" dirty="0"/>
              <a:t>无法为全部盈利项目筹资。这时需要考虑将有限资本分配给哪些项目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资本</a:t>
            </a:r>
            <a:r>
              <a:rPr lang="zh-CN" altLang="zh-CN" dirty="0"/>
              <a:t>分配问题是指在企业投资项目有总量预算约束的情况下</a:t>
            </a:r>
            <a:r>
              <a:rPr lang="en-US" altLang="zh-CN" dirty="0"/>
              <a:t>,</a:t>
            </a:r>
            <a:r>
              <a:rPr lang="zh-CN" altLang="zh-CN" dirty="0"/>
              <a:t>如何选择相互独立的项目。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15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0429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第五节　项目资本成本的估计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charset="-122"/>
                <a:ea typeface="黑体" panose="02010609060101010101" charset="-122"/>
              </a:rPr>
              <a:t>一、使用企业当前加权平均资本成本作为投资项目的资本成本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项目经营风险与企业当前资产的平均经营风险相同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继续采用相同的资本结构为新项目筹资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16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2902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第五节　项目资本成本的估计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charset="-122"/>
                <a:ea typeface="黑体" panose="02010609060101010101" charset="-122"/>
              </a:rPr>
              <a:t>二、运用可比公司法估计投资项目的资本成本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卸载可比公司财务杠杆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加载目标企业财务杠杆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根据得出的目标企业的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β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权益计算股东要求的报酬率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计算目标企业的加权平均资本成本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17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4705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第六节　风险投资决策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charset="-122"/>
                <a:ea typeface="黑体" panose="02010609060101010101" charset="-122"/>
              </a:rPr>
              <a:t>一、按风险调整折现率法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用资本资产定价模型来调整折现率</a:t>
            </a:r>
          </a:p>
          <a:p>
            <a:r>
              <a:rPr lang="zh-CN" altLang="zh-CN" dirty="0"/>
              <a:t>总资产风险</a:t>
            </a:r>
            <a:r>
              <a:rPr lang="en-US" altLang="zh-CN" dirty="0"/>
              <a:t>=</a:t>
            </a:r>
            <a:r>
              <a:rPr lang="zh-CN" altLang="zh-CN" dirty="0"/>
              <a:t>不可分散风险</a:t>
            </a:r>
            <a:r>
              <a:rPr lang="en-US" altLang="zh-CN" dirty="0"/>
              <a:t>+</a:t>
            </a:r>
            <a:r>
              <a:rPr lang="zh-CN" altLang="zh-CN" dirty="0"/>
              <a:t>可分散</a:t>
            </a:r>
            <a:r>
              <a:rPr lang="zh-CN" altLang="zh-CN" dirty="0" smtClean="0"/>
              <a:t>风险</a:t>
            </a:r>
            <a:endParaRPr lang="zh-CN" altLang="zh-CN" dirty="0"/>
          </a:p>
          <a:p>
            <a:endParaRPr lang="en-US" altLang="zh-CN" dirty="0" smtClean="0"/>
          </a:p>
          <a:p>
            <a:pPr marL="0" eaLnBrk="1" fontAlgn="auto" hangingPunct="1">
              <a:lnSpc>
                <a:spcPct val="125000"/>
              </a:lnSpc>
              <a:spcBef>
                <a:spcPts val="18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按照投资项目的风险等级来调整折现率</a:t>
            </a:r>
          </a:p>
          <a:p>
            <a:r>
              <a:rPr lang="zh-CN" altLang="zh-CN" dirty="0"/>
              <a:t>该方法是对影响投资项目风险的各因素进行评分</a:t>
            </a:r>
            <a:r>
              <a:rPr lang="en-US" altLang="zh-CN" dirty="0"/>
              <a:t>,</a:t>
            </a:r>
            <a:r>
              <a:rPr lang="zh-CN" altLang="zh-CN" dirty="0"/>
              <a:t>根据评分来确定风险等级</a:t>
            </a:r>
            <a:r>
              <a:rPr lang="en-US" altLang="zh-CN" dirty="0"/>
              <a:t>,</a:t>
            </a:r>
            <a:r>
              <a:rPr lang="zh-CN" altLang="zh-CN" dirty="0"/>
              <a:t>再根据风险等级来调整折现率的一种方法。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18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2867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第六节　风险投资决策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charset="-122"/>
                <a:ea typeface="黑体" panose="02010609060101010101" charset="-122"/>
              </a:rPr>
              <a:t>二、按风险调整的现金流量法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肯定当量法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概率法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决策树法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敏感性分析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19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3903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>
                <a:latin typeface="汉仪铁线黑-65简" panose="00020600040101010101" charset="-122"/>
                <a:ea typeface="汉仪铁线黑-65简" panose="00020600040101010101" charset="-122"/>
                <a:cs typeface="汉仪铁线黑-65简" panose="00020600040101010101" charset="-122"/>
              </a:rPr>
              <a:t>目</a:t>
            </a:r>
            <a:r>
              <a:rPr lang="en-US" altLang="zh-CN" sz="3200" b="1" dirty="0">
                <a:latin typeface="汉仪铁线黑-65简" panose="00020600040101010101" charset="-122"/>
                <a:ea typeface="汉仪铁线黑-65简" panose="00020600040101010101" charset="-122"/>
                <a:cs typeface="汉仪铁线黑-65简" panose="00020600040101010101" charset="-122"/>
              </a:rPr>
              <a:t> </a:t>
            </a:r>
            <a:r>
              <a:rPr lang="zh-CN" altLang="en-US" sz="3200" b="1" dirty="0">
                <a:latin typeface="汉仪铁线黑-65简" panose="00020600040101010101" charset="-122"/>
                <a:ea typeface="汉仪铁线黑-65简" panose="00020600040101010101" charset="-122"/>
                <a:cs typeface="汉仪铁线黑-65简" panose="00020600040101010101" charset="-122"/>
              </a:rPr>
              <a:t>录  </a:t>
            </a:r>
            <a:r>
              <a:rPr lang="en-US" altLang="zh-CN" sz="3200" b="1" dirty="0" smtClean="0">
                <a:latin typeface="Arial" panose="020B0604020202020204" pitchFamily="34" charset="0"/>
                <a:ea typeface="黑体" panose="02010609060101010101" pitchFamily="49" charset="-122"/>
              </a:rPr>
              <a:t>content</a:t>
            </a:r>
            <a:endParaRPr lang="zh-CN" altLang="en-US" sz="32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2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54745" y="1408886"/>
            <a:ext cx="6397421" cy="4664444"/>
            <a:chOff x="1326145" y="1434286"/>
            <a:chExt cx="6397421" cy="4664444"/>
          </a:xfrm>
        </p:grpSpPr>
        <p:grpSp>
          <p:nvGrpSpPr>
            <p:cNvPr id="12" name="Group 4"/>
            <p:cNvGrpSpPr/>
            <p:nvPr/>
          </p:nvGrpSpPr>
          <p:grpSpPr bwMode="auto">
            <a:xfrm>
              <a:off x="1326145" y="1434286"/>
              <a:ext cx="6390109" cy="639332"/>
              <a:chOff x="0" y="0"/>
              <a:chExt cx="2982" cy="288"/>
            </a:xfrm>
          </p:grpSpPr>
          <p:sp>
            <p:nvSpPr>
              <p:cNvPr id="21" name="AutoShape 5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Rectangle 6"/>
              <p:cNvSpPr>
                <a:spLocks noChangeArrowheads="1"/>
              </p:cNvSpPr>
              <p:nvPr/>
            </p:nvSpPr>
            <p:spPr bwMode="auto">
              <a:xfrm>
                <a:off x="299" y="67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zh-CN" sz="20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第一节　项目投资管理概述</a:t>
                </a:r>
                <a:endParaRPr lang="zh-CN" altLang="zh-CN" sz="20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Oval 7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E96E29"/>
                  </a:gs>
                  <a:gs pos="100000">
                    <a:srgbClr val="9B491B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" name="Group 8"/>
            <p:cNvGrpSpPr/>
            <p:nvPr/>
          </p:nvGrpSpPr>
          <p:grpSpPr bwMode="auto">
            <a:xfrm>
              <a:off x="1326145" y="2270879"/>
              <a:ext cx="6390109" cy="639332"/>
              <a:chOff x="0" y="0"/>
              <a:chExt cx="2982" cy="288"/>
            </a:xfrm>
          </p:grpSpPr>
          <p:sp>
            <p:nvSpPr>
              <p:cNvPr id="18" name="AutoShape 9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Rectangle 10"/>
              <p:cNvSpPr>
                <a:spLocks noChangeArrowheads="1"/>
              </p:cNvSpPr>
              <p:nvPr/>
            </p:nvSpPr>
            <p:spPr bwMode="auto">
              <a:xfrm>
                <a:off x="299" y="60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zh-CN" sz="20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第二节　项目投资现金流量的估算</a:t>
                </a:r>
                <a:endParaRPr lang="zh-CN" altLang="en-US" sz="20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锐字工房云字库准圆GBK" panose="02010604000000000000" charset="-122"/>
                  <a:sym typeface="+mn-ea"/>
                </a:endParaRPr>
              </a:p>
            </p:txBody>
          </p:sp>
          <p:sp>
            <p:nvSpPr>
              <p:cNvPr id="20" name="Oval 11"/>
              <p:cNvSpPr>
                <a:spLocks noChangeArrowheads="1"/>
              </p:cNvSpPr>
              <p:nvPr/>
            </p:nvSpPr>
            <p:spPr bwMode="auto">
              <a:xfrm>
                <a:off x="0" y="60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DCDC48"/>
                  </a:gs>
                  <a:gs pos="100000">
                    <a:srgbClr val="939330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Group 12"/>
            <p:cNvGrpSpPr/>
            <p:nvPr/>
          </p:nvGrpSpPr>
          <p:grpSpPr bwMode="auto">
            <a:xfrm>
              <a:off x="1326145" y="3074448"/>
              <a:ext cx="6390109" cy="639332"/>
              <a:chOff x="0" y="0"/>
              <a:chExt cx="2982" cy="288"/>
            </a:xfrm>
          </p:grpSpPr>
          <p:sp>
            <p:nvSpPr>
              <p:cNvPr id="15" name="AutoShape 13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/>
            </p:nvSpPr>
            <p:spPr bwMode="auto">
              <a:xfrm>
                <a:off x="299" y="55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zh-CN" sz="20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第三节　项目投资的评价方法</a:t>
                </a:r>
                <a:endParaRPr lang="zh-CN" altLang="en-US" sz="20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粗黑宋简体" panose="02000000000000000000" charset="-122"/>
                  <a:sym typeface="+mn-ea"/>
                </a:endParaRPr>
              </a:p>
            </p:txBody>
          </p:sp>
          <p:sp>
            <p:nvSpPr>
              <p:cNvPr id="17" name="Oval 15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rgbClr val="98630D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Group 4"/>
            <p:cNvGrpSpPr/>
            <p:nvPr/>
          </p:nvGrpSpPr>
          <p:grpSpPr bwMode="auto">
            <a:xfrm>
              <a:off x="1326145" y="3869983"/>
              <a:ext cx="6390109" cy="639332"/>
              <a:chOff x="0" y="0"/>
              <a:chExt cx="2982" cy="288"/>
            </a:xfrm>
          </p:grpSpPr>
          <p:sp>
            <p:nvSpPr>
              <p:cNvPr id="9" name="AutoShape 5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Rectangle 6"/>
              <p:cNvSpPr>
                <a:spLocks noChangeArrowheads="1"/>
              </p:cNvSpPr>
              <p:nvPr/>
            </p:nvSpPr>
            <p:spPr bwMode="auto">
              <a:xfrm>
                <a:off x="299" y="67"/>
                <a:ext cx="2639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zh-CN" sz="20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第四节　项目投资决策</a:t>
                </a:r>
                <a:endParaRPr lang="zh-CN" altLang="en-US" sz="20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粗黑宋简体" panose="02000000000000000000" charset="-122"/>
                  <a:sym typeface="+mn-ea"/>
                </a:endParaRPr>
              </a:p>
            </p:txBody>
          </p:sp>
          <p:sp>
            <p:nvSpPr>
              <p:cNvPr id="11" name="Oval 7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E96E29"/>
                  </a:gs>
                  <a:gs pos="100000">
                    <a:srgbClr val="9B491B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8"/>
            <p:cNvGrpSpPr/>
            <p:nvPr/>
          </p:nvGrpSpPr>
          <p:grpSpPr bwMode="auto">
            <a:xfrm>
              <a:off x="1333457" y="4655829"/>
              <a:ext cx="6390109" cy="639332"/>
              <a:chOff x="0" y="0"/>
              <a:chExt cx="2982" cy="288"/>
            </a:xfrm>
          </p:grpSpPr>
          <p:sp>
            <p:nvSpPr>
              <p:cNvPr id="25" name="AutoShape 9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Rectangle 10"/>
              <p:cNvSpPr>
                <a:spLocks noChangeArrowheads="1"/>
              </p:cNvSpPr>
              <p:nvPr/>
            </p:nvSpPr>
            <p:spPr bwMode="auto">
              <a:xfrm>
                <a:off x="299" y="60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zh-CN" sz="20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第五节　项目资本成本的估计</a:t>
                </a:r>
                <a:endParaRPr lang="zh-CN" altLang="en-US" sz="20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锐字工房云字库准圆GBK" panose="02010604000000000000" charset="-122"/>
                  <a:sym typeface="+mn-ea"/>
                </a:endParaRPr>
              </a:p>
            </p:txBody>
          </p:sp>
          <p:sp>
            <p:nvSpPr>
              <p:cNvPr id="27" name="Oval 11"/>
              <p:cNvSpPr>
                <a:spLocks noChangeArrowheads="1"/>
              </p:cNvSpPr>
              <p:nvPr/>
            </p:nvSpPr>
            <p:spPr bwMode="auto">
              <a:xfrm>
                <a:off x="0" y="60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DCDC48"/>
                  </a:gs>
                  <a:gs pos="100000">
                    <a:srgbClr val="939330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8" name="Group 12"/>
            <p:cNvGrpSpPr/>
            <p:nvPr/>
          </p:nvGrpSpPr>
          <p:grpSpPr bwMode="auto">
            <a:xfrm>
              <a:off x="1333457" y="5459398"/>
              <a:ext cx="6390109" cy="639332"/>
              <a:chOff x="0" y="0"/>
              <a:chExt cx="2982" cy="288"/>
            </a:xfrm>
          </p:grpSpPr>
          <p:sp>
            <p:nvSpPr>
              <p:cNvPr id="29" name="AutoShape 13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Rectangle 14"/>
              <p:cNvSpPr>
                <a:spLocks noChangeArrowheads="1"/>
              </p:cNvSpPr>
              <p:nvPr/>
            </p:nvSpPr>
            <p:spPr bwMode="auto">
              <a:xfrm>
                <a:off x="299" y="55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zh-CN" sz="20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第六节　风险投资决策</a:t>
                </a:r>
                <a:endParaRPr lang="zh-CN" altLang="en-US" sz="20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粗黑宋简体" panose="02000000000000000000" charset="-122"/>
                  <a:sym typeface="+mn-ea"/>
                </a:endParaRPr>
              </a:p>
            </p:txBody>
          </p:sp>
          <p:sp>
            <p:nvSpPr>
              <p:cNvPr id="31" name="Oval 15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rgbClr val="98630D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975837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第一节　项目投资管理概述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charset="-122"/>
                <a:ea typeface="黑体" panose="02010609060101010101" charset="-122"/>
              </a:rPr>
              <a:t>一、项目投资概念</a:t>
            </a:r>
          </a:p>
          <a:p>
            <a:r>
              <a:rPr lang="zh-CN" altLang="zh-CN" dirty="0"/>
              <a:t>项目是指具有明确目标的一系列复杂并相互关联的活动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公司</a:t>
            </a:r>
            <a:r>
              <a:rPr lang="zh-CN" altLang="zh-CN" dirty="0"/>
              <a:t>尤其是实业公司为实现增长</a:t>
            </a:r>
            <a:r>
              <a:rPr lang="en-US" altLang="zh-CN" dirty="0"/>
              <a:t>,</a:t>
            </a:r>
            <a:r>
              <a:rPr lang="zh-CN" altLang="zh-CN" dirty="0"/>
              <a:t>进而达到财务管理目标</a:t>
            </a:r>
            <a:r>
              <a:rPr lang="en-US" altLang="zh-CN" dirty="0"/>
              <a:t>,</a:t>
            </a:r>
            <a:r>
              <a:rPr lang="zh-CN" altLang="zh-CN" dirty="0"/>
              <a:t>往往进行项目投资。开发新产品、建造生产线都是实业公司的重要项目</a:t>
            </a:r>
            <a:r>
              <a:rPr lang="en-US" altLang="zh-CN" dirty="0"/>
              <a:t>,</a:t>
            </a:r>
            <a:r>
              <a:rPr lang="zh-CN" altLang="zh-CN" dirty="0"/>
              <a:t>需要投入资本等资源并需要进行项目投资管理。开发新产品、建造生产线项目</a:t>
            </a:r>
            <a:r>
              <a:rPr lang="en-US" altLang="zh-CN" dirty="0"/>
              <a:t>,</a:t>
            </a:r>
            <a:r>
              <a:rPr lang="zh-CN" altLang="zh-CN" dirty="0"/>
              <a:t>具有目标性、长期性、唯一性和不可逆性等基本特征。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3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第一节　项目投资管理概述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charset="-122"/>
                <a:ea typeface="黑体" panose="02010609060101010101" charset="-122"/>
              </a:rPr>
              <a:t>二、项目投资意义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项目投资是实现财务管理目标的基本前提。企业财务管理的目标是不断提高企业价值</a:t>
            </a:r>
            <a:r>
              <a:rPr lang="en-US" altLang="zh-CN" dirty="0"/>
              <a:t>,</a:t>
            </a:r>
            <a:r>
              <a:rPr lang="zh-CN" altLang="zh-CN" dirty="0"/>
              <a:t>为股东创造财富。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企业投资是公司生产发展的必要手段。在科学技术、社会经济迅速发展的今天</a:t>
            </a:r>
            <a:r>
              <a:rPr lang="en-US" altLang="zh-CN" dirty="0"/>
              <a:t>,</a:t>
            </a:r>
            <a:r>
              <a:rPr lang="zh-CN" altLang="zh-CN" dirty="0"/>
              <a:t>企业无论是维持简单的再生产还是实现扩大再生产</a:t>
            </a:r>
            <a:r>
              <a:rPr lang="en-US" altLang="zh-CN" dirty="0"/>
              <a:t>,</a:t>
            </a:r>
            <a:r>
              <a:rPr lang="zh-CN" altLang="zh-CN" dirty="0"/>
              <a:t>都必须进行一定的投资。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企业投资是公司降低经营风险的重要方法。公司把资金投向生产经营的关键环节或薄弱环节</a:t>
            </a:r>
            <a:r>
              <a:rPr lang="en-US" altLang="zh-CN" dirty="0"/>
              <a:t>,</a:t>
            </a:r>
            <a:r>
              <a:rPr lang="zh-CN" altLang="zh-CN" dirty="0"/>
              <a:t>可以使各种生产经营能力配套、平衡</a:t>
            </a:r>
            <a:r>
              <a:rPr lang="en-US" altLang="zh-CN" dirty="0"/>
              <a:t>,</a:t>
            </a:r>
            <a:r>
              <a:rPr lang="zh-CN" altLang="zh-CN" dirty="0"/>
              <a:t>形成更大的综合生产能力。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4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9909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第一节　项目投资管理概述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charset="-122"/>
                <a:ea typeface="黑体" panose="02010609060101010101" charset="-122"/>
              </a:rPr>
              <a:t>三、项目投资类型</a:t>
            </a:r>
          </a:p>
          <a:p>
            <a:r>
              <a:rPr lang="en-US" altLang="zh-CN" dirty="0" smtClean="0"/>
              <a:t>(</a:t>
            </a:r>
            <a:r>
              <a:rPr lang="en-US" altLang="zh-CN" dirty="0"/>
              <a:t>1)</a:t>
            </a:r>
            <a:r>
              <a:rPr lang="zh-CN" altLang="zh-CN" dirty="0"/>
              <a:t>新产品开发或现有产品的规模扩张项目</a:t>
            </a:r>
            <a:r>
              <a:rPr lang="en-US" altLang="zh-CN" dirty="0"/>
              <a:t>,</a:t>
            </a:r>
            <a:r>
              <a:rPr lang="zh-CN" altLang="zh-CN" dirty="0"/>
              <a:t>通常需要添置新的固定资产</a:t>
            </a:r>
            <a:r>
              <a:rPr lang="en-US" altLang="zh-CN" dirty="0"/>
              <a:t>,</a:t>
            </a:r>
            <a:r>
              <a:rPr lang="zh-CN" altLang="zh-CN" dirty="0"/>
              <a:t>并增加企业的营业现金流入。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设备或厂房的更新项目</a:t>
            </a:r>
            <a:r>
              <a:rPr lang="en-US" altLang="zh-CN" dirty="0"/>
              <a:t>,</a:t>
            </a:r>
            <a:r>
              <a:rPr lang="zh-CN" altLang="zh-CN" dirty="0"/>
              <a:t>通常需要更换固定资产</a:t>
            </a:r>
            <a:r>
              <a:rPr lang="en-US" altLang="zh-CN" dirty="0"/>
              <a:t>,</a:t>
            </a:r>
            <a:r>
              <a:rPr lang="zh-CN" altLang="zh-CN" dirty="0"/>
              <a:t>但不改变企业的营业现金收入。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研究与开发项目</a:t>
            </a:r>
            <a:r>
              <a:rPr lang="en-US" altLang="zh-CN" dirty="0"/>
              <a:t>,</a:t>
            </a:r>
            <a:r>
              <a:rPr lang="zh-CN" altLang="zh-CN" dirty="0"/>
              <a:t>通常不直接产生现实收入</a:t>
            </a:r>
            <a:r>
              <a:rPr lang="en-US" altLang="zh-CN" dirty="0"/>
              <a:t>,</a:t>
            </a:r>
            <a:r>
              <a:rPr lang="zh-CN" altLang="zh-CN" dirty="0"/>
              <a:t>而是得到一项是否投产新产品的选择权。</a:t>
            </a:r>
          </a:p>
          <a:p>
            <a:r>
              <a:rPr lang="en-US" altLang="zh-CN" dirty="0"/>
              <a:t>(4)</a:t>
            </a:r>
            <a:r>
              <a:rPr lang="zh-CN" altLang="zh-CN" dirty="0"/>
              <a:t>勘探项目</a:t>
            </a:r>
            <a:r>
              <a:rPr lang="en-US" altLang="zh-CN" dirty="0"/>
              <a:t>,</a:t>
            </a:r>
            <a:r>
              <a:rPr lang="zh-CN" altLang="zh-CN" dirty="0"/>
              <a:t>通常使企业得到一些有价值的信息。</a:t>
            </a:r>
          </a:p>
          <a:p>
            <a:r>
              <a:rPr lang="en-US" altLang="zh-CN" dirty="0"/>
              <a:t>(5)</a:t>
            </a:r>
            <a:r>
              <a:rPr lang="zh-CN" altLang="zh-CN" dirty="0"/>
              <a:t>其他项目</a:t>
            </a:r>
            <a:r>
              <a:rPr lang="en-US" altLang="zh-CN" dirty="0"/>
              <a:t>,</a:t>
            </a:r>
            <a:r>
              <a:rPr lang="zh-CN" altLang="zh-CN" dirty="0"/>
              <a:t>包括劳动保护设施建设、购置污染控制装置等。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5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3639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第二节　项目投资现金流量的估算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charset="-122"/>
                <a:ea typeface="黑体" panose="02010609060101010101" charset="-122"/>
              </a:rPr>
              <a:t>一、项目投资现金流量的影响因素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区分相关成本和非相关成本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不可忽视机会成本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要考虑投资方案对公司其他项目的影响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对营运资本的影响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6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4477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第二节　项目投资现金流量的估算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charset="-122"/>
                <a:ea typeface="黑体" panose="02010609060101010101" charset="-122"/>
              </a:rPr>
              <a:t>二、项目投资现金流量的构成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项目初始现金流量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项目寿命期内现金流量</a:t>
            </a:r>
          </a:p>
          <a:p>
            <a:pPr marL="0" eaLnBrk="1" fontAlgn="auto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项目寿命期末现金流量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7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185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第二节　项目投资现金流量的估算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charset="-122"/>
                <a:ea typeface="黑体" panose="02010609060101010101" charset="-122"/>
              </a:rPr>
              <a:t>三、项目投资现金流量的估算举例</a:t>
            </a:r>
          </a:p>
          <a:p>
            <a:r>
              <a:rPr lang="zh-CN" altLang="zh-CN" dirty="0"/>
              <a:t>【例题</a:t>
            </a:r>
            <a:r>
              <a:rPr lang="en-US" altLang="zh-CN" dirty="0"/>
              <a:t>5-1</a:t>
            </a:r>
            <a:r>
              <a:rPr lang="zh-CN" altLang="zh-CN" dirty="0" smtClean="0"/>
              <a:t>】</a:t>
            </a:r>
            <a:endParaRPr lang="en-US" altLang="zh-CN" dirty="0" smtClean="0"/>
          </a:p>
          <a:p>
            <a:r>
              <a:rPr lang="zh-CN" altLang="zh-CN" dirty="0"/>
              <a:t>【例题</a:t>
            </a:r>
            <a:r>
              <a:rPr lang="en-US" altLang="zh-CN" dirty="0"/>
              <a:t>5-2</a:t>
            </a:r>
            <a:r>
              <a:rPr lang="zh-CN" altLang="zh-CN" dirty="0"/>
              <a:t>】　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8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0482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第二节　项目投资现金流量的估算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charset="-122"/>
                <a:ea typeface="黑体" panose="02010609060101010101" charset="-122"/>
              </a:rPr>
              <a:t>四、投资决策中使用现金流量的原因</a:t>
            </a:r>
          </a:p>
          <a:p>
            <a:r>
              <a:rPr lang="zh-CN" altLang="zh-CN" dirty="0"/>
              <a:t>第一</a:t>
            </a:r>
            <a:r>
              <a:rPr lang="en-US" altLang="zh-CN" dirty="0"/>
              <a:t>,</a:t>
            </a:r>
            <a:r>
              <a:rPr lang="zh-CN" altLang="zh-CN" dirty="0"/>
              <a:t>采用现金流量有利于科学地考虑资金的时间价值因素。</a:t>
            </a:r>
          </a:p>
          <a:p>
            <a:r>
              <a:rPr lang="zh-CN" altLang="zh-CN" dirty="0"/>
              <a:t>第二</a:t>
            </a:r>
            <a:r>
              <a:rPr lang="en-US" altLang="zh-CN" dirty="0"/>
              <a:t>,</a:t>
            </a:r>
            <a:r>
              <a:rPr lang="zh-CN" altLang="zh-CN" dirty="0"/>
              <a:t>采用现金流量才能使投资决策更符合客观实际情况。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/>
              <a:t>2024/3/15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</a:rPr>
              <a:t>Page </a:t>
            </a:r>
            <a:fld id="{565CE74E-AB26-4998-AD42-012C4C1AD076}" type="slidenum">
              <a:rPr lang="zh-CN" altLang="en-US" smtClean="0">
                <a:solidFill>
                  <a:srgbClr val="000000"/>
                </a:solidFill>
              </a:rPr>
              <a:pPr/>
              <a:t>9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02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GungsuhChe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1201</Words>
  <Application>Microsoft Office PowerPoint</Application>
  <PresentationFormat>宽屏</PresentationFormat>
  <Paragraphs>144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35" baseType="lpstr">
      <vt:lpstr>GungsuhChe</vt:lpstr>
      <vt:lpstr>方正粗黑宋简体</vt:lpstr>
      <vt:lpstr>汉仪铁线黑-65简</vt:lpstr>
      <vt:lpstr>黑体</vt:lpstr>
      <vt:lpstr>楷体</vt:lpstr>
      <vt:lpstr>锐字工房云字库准圆GBK</vt:lpstr>
      <vt:lpstr>宋体</vt:lpstr>
      <vt:lpstr>微软雅黑</vt:lpstr>
      <vt:lpstr>Arial</vt:lpstr>
      <vt:lpstr>Calibri</vt:lpstr>
      <vt:lpstr>Calibri Light</vt:lpstr>
      <vt:lpstr>Cambria Math</vt:lpstr>
      <vt:lpstr>Times New Roman</vt:lpstr>
      <vt:lpstr>Office 主题</vt:lpstr>
      <vt:lpstr>1_自定义设计方案</vt:lpstr>
      <vt:lpstr>默认设计模板</vt:lpstr>
      <vt:lpstr>第五章　项目投资管理</vt:lpstr>
      <vt:lpstr>目 录  content</vt:lpstr>
      <vt:lpstr>第一节　项目投资管理概述</vt:lpstr>
      <vt:lpstr>第一节　项目投资管理概述</vt:lpstr>
      <vt:lpstr>第一节　项目投资管理概述</vt:lpstr>
      <vt:lpstr>第二节　项目投资现金流量的估算</vt:lpstr>
      <vt:lpstr>第二节　项目投资现金流量的估算</vt:lpstr>
      <vt:lpstr>第二节　项目投资现金流量的估算</vt:lpstr>
      <vt:lpstr>第二节　项目投资现金流量的估算</vt:lpstr>
      <vt:lpstr>第三节　项目投资的评价方法</vt:lpstr>
      <vt:lpstr>第三节　项目投资的评价方法</vt:lpstr>
      <vt:lpstr>第三节　项目投资的评价方法</vt:lpstr>
      <vt:lpstr>第三节　项目投资的评价方法</vt:lpstr>
      <vt:lpstr>第四节　项目投资决策</vt:lpstr>
      <vt:lpstr>第四节　项目投资决策</vt:lpstr>
      <vt:lpstr>第五节　项目资本成本的估计</vt:lpstr>
      <vt:lpstr>第五节　项目资本成本的估计</vt:lpstr>
      <vt:lpstr>第六节　风险投资决策</vt:lpstr>
      <vt:lpstr>第六节　风险投资决策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第五章　项目投资管理</dc:title>
  <dc:creator>s_cc@winning.com.cn</dc:creator>
  <cp:lastModifiedBy>s_cc@winning.com.cn</cp:lastModifiedBy>
  <cp:revision>1</cp:revision>
  <dcterms:created xsi:type="dcterms:W3CDTF">2024-03-15T14:03:02Z</dcterms:created>
  <dcterms:modified xsi:type="dcterms:W3CDTF">2024-03-15T14:29:33Z</dcterms:modified>
</cp:coreProperties>
</file>