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2"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40" autoAdjust="0"/>
    <p:restoredTop sz="94660"/>
  </p:normalViewPr>
  <p:slideViewPr>
    <p:cSldViewPr snapToGrid="0">
      <p:cViewPr varScale="1">
        <p:scale>
          <a:sx n="67" d="100"/>
          <a:sy n="67" d="100"/>
        </p:scale>
        <p:origin x="78" y="2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8BE93E2-CC1A-4932-946A-0CC184ACD6CD}"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D134A7-3228-4853-BACD-B88FBD1C3C23}" type="slidenum">
              <a:rPr lang="zh-CN" altLang="en-US" smtClean="0"/>
              <a:t>‹#›</a:t>
            </a:fld>
            <a:endParaRPr lang="zh-CN" altLang="en-US"/>
          </a:p>
        </p:txBody>
      </p:sp>
    </p:spTree>
    <p:extLst>
      <p:ext uri="{BB962C8B-B14F-4D97-AF65-F5344CB8AC3E}">
        <p14:creationId xmlns:p14="http://schemas.microsoft.com/office/powerpoint/2010/main" val="238581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8BE93E2-CC1A-4932-946A-0CC184ACD6CD}"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D134A7-3228-4853-BACD-B88FBD1C3C23}" type="slidenum">
              <a:rPr lang="zh-CN" altLang="en-US" smtClean="0"/>
              <a:t>‹#›</a:t>
            </a:fld>
            <a:endParaRPr lang="zh-CN" altLang="en-US"/>
          </a:p>
        </p:txBody>
      </p:sp>
    </p:spTree>
    <p:extLst>
      <p:ext uri="{BB962C8B-B14F-4D97-AF65-F5344CB8AC3E}">
        <p14:creationId xmlns:p14="http://schemas.microsoft.com/office/powerpoint/2010/main" val="6874991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8BE93E2-CC1A-4932-946A-0CC184ACD6CD}"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D134A7-3228-4853-BACD-B88FBD1C3C23}" type="slidenum">
              <a:rPr lang="zh-CN" altLang="en-US" smtClean="0"/>
              <a:t>‹#›</a:t>
            </a:fld>
            <a:endParaRPr lang="zh-CN" altLang="en-US"/>
          </a:p>
        </p:txBody>
      </p:sp>
    </p:spTree>
    <p:extLst>
      <p:ext uri="{BB962C8B-B14F-4D97-AF65-F5344CB8AC3E}">
        <p14:creationId xmlns:p14="http://schemas.microsoft.com/office/powerpoint/2010/main" val="23998277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78180" y="1539240"/>
            <a:ext cx="10740390" cy="4609465"/>
          </a:xfrm>
        </p:spPr>
        <p:txBody>
          <a:bodyPr/>
          <a:lstStyle>
            <a:lvl1pPr algn="just" eaLnBrk="0" fontAlgn="base" latinLnBrk="0" hangingPunct="0">
              <a:lnSpc>
                <a:spcPct val="135000"/>
              </a:lnSpc>
              <a:spcBef>
                <a:spcPts val="0"/>
              </a:spcBef>
              <a:defRPr>
                <a:latin typeface="+mn-ea"/>
                <a:ea typeface="+mn-ea"/>
              </a:defRPr>
            </a:lvl1pPr>
            <a:lvl2pPr algn="just" eaLnBrk="0" fontAlgn="base" latinLnBrk="0" hangingPunct="0">
              <a:lnSpc>
                <a:spcPct val="135000"/>
              </a:lnSpc>
              <a:spcBef>
                <a:spcPts val="0"/>
              </a:spcBef>
              <a:defRPr>
                <a:latin typeface="+mn-ea"/>
                <a:ea typeface="+mn-ea"/>
              </a:defRPr>
            </a:lvl2pPr>
            <a:lvl3pPr algn="just" eaLnBrk="0" fontAlgn="base" latinLnBrk="0" hangingPunct="0">
              <a:lnSpc>
                <a:spcPct val="135000"/>
              </a:lnSpc>
              <a:spcBef>
                <a:spcPts val="0"/>
              </a:spcBef>
              <a:defRPr>
                <a:latin typeface="+mn-ea"/>
                <a:ea typeface="+mn-ea"/>
              </a:defRPr>
            </a:lvl3pPr>
            <a:lvl4pPr algn="just" eaLnBrk="0" fontAlgn="base" latinLnBrk="0" hangingPunct="0">
              <a:lnSpc>
                <a:spcPct val="135000"/>
              </a:lnSpc>
              <a:spcBef>
                <a:spcPts val="0"/>
              </a:spcBef>
              <a:defRPr>
                <a:latin typeface="+mn-ea"/>
                <a:ea typeface="+mn-ea"/>
              </a:defRPr>
            </a:lvl4pPr>
            <a:lvl5pPr algn="just" eaLnBrk="0" fontAlgn="base" latinLnBrk="0" hangingPunct="0">
              <a:lnSpc>
                <a:spcPct val="135000"/>
              </a:lnSpc>
              <a:spcBef>
                <a:spcPts val="0"/>
              </a:spcBef>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596900" y="6457950"/>
            <a:ext cx="2743200" cy="365125"/>
          </a:xfrm>
        </p:spPr>
        <p:txBody>
          <a:bodyPr/>
          <a:lstStyle/>
          <a:p>
            <a:fld id="{BB962C8B-B14F-4D97-AF65-F5344CB8AC3E}" type="datetime1">
              <a:rPr lang="zh-CN" altLang="en-US">
                <a:solidFill>
                  <a:srgbClr val="000000"/>
                </a:solidFill>
              </a:rPr>
              <a:pPr/>
              <a:t>2024/3/15</a:t>
            </a:fld>
            <a:endParaRPr lang="zh-CN" altLang="en-US" dirty="0">
              <a:solidFill>
                <a:srgbClr val="000000"/>
              </a:solidFill>
            </a:endParaRPr>
          </a:p>
        </p:txBody>
      </p:sp>
      <p:sp>
        <p:nvSpPr>
          <p:cNvPr id="6" name="灯片编号占位符 5"/>
          <p:cNvSpPr>
            <a:spLocks noGrp="1"/>
          </p:cNvSpPr>
          <p:nvPr>
            <p:ph type="sldNum" sz="quarter" idx="12"/>
          </p:nvPr>
        </p:nvSpPr>
        <p:spPr>
          <a:xfrm>
            <a:off x="8458200" y="6457950"/>
            <a:ext cx="2870200" cy="365125"/>
          </a:xfrm>
        </p:spPr>
        <p:txBody>
          <a:bodyPr/>
          <a:lstStyle/>
          <a:p>
            <a:r>
              <a:rPr lang="en-US" altLang="zh-CN" dirty="0" smtClean="0">
                <a:solidFill>
                  <a:srgbClr val="000000"/>
                </a:solidFill>
              </a:rPr>
              <a:t>Page </a:t>
            </a:r>
            <a:fld id="{565CE74E-AB26-4998-AD42-012C4C1AD076}" type="slidenum">
              <a:rPr lang="zh-CN" altLang="en-US" smtClean="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36468334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hf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1874837"/>
          </a:xfrm>
        </p:spPr>
        <p:txBody>
          <a:bodyPr anchor="b">
            <a:normAutofit/>
          </a:bodyPr>
          <a:lstStyle>
            <a:lvl1pPr algn="ctr">
              <a:defRPr sz="5400" b="1">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4" name="日期占位符 3"/>
          <p:cNvSpPr>
            <a:spLocks noGrp="1"/>
          </p:cNvSpPr>
          <p:nvPr>
            <p:ph type="dt" sz="half" idx="10"/>
          </p:nvPr>
        </p:nvSpPr>
        <p:spPr/>
        <p:txBody>
          <a:bodyPr/>
          <a:lstStyle/>
          <a:p>
            <a:fld id="{0B309F7C-58A9-45B2-A918-885846AD9F16}" type="datetimeFigureOut">
              <a:rPr lang="zh-CN" altLang="en-US" smtClean="0">
                <a:solidFill>
                  <a:prstClr val="black">
                    <a:tint val="75000"/>
                  </a:prstClr>
                </a:solidFill>
              </a:rPr>
              <a:pPr/>
              <a:t>2024/3/15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5B0309-EA22-46EC-A8C7-90C844809B9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5230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8BE93E2-CC1A-4932-946A-0CC184ACD6CD}"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D134A7-3228-4853-BACD-B88FBD1C3C23}" type="slidenum">
              <a:rPr lang="zh-CN" altLang="en-US" smtClean="0"/>
              <a:t>‹#›</a:t>
            </a:fld>
            <a:endParaRPr lang="zh-CN" altLang="en-US"/>
          </a:p>
        </p:txBody>
      </p:sp>
    </p:spTree>
    <p:extLst>
      <p:ext uri="{BB962C8B-B14F-4D97-AF65-F5344CB8AC3E}">
        <p14:creationId xmlns:p14="http://schemas.microsoft.com/office/powerpoint/2010/main" val="2194439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8BE93E2-CC1A-4932-946A-0CC184ACD6CD}"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D134A7-3228-4853-BACD-B88FBD1C3C23}" type="slidenum">
              <a:rPr lang="zh-CN" altLang="en-US" smtClean="0"/>
              <a:t>‹#›</a:t>
            </a:fld>
            <a:endParaRPr lang="zh-CN" altLang="en-US"/>
          </a:p>
        </p:txBody>
      </p:sp>
    </p:spTree>
    <p:extLst>
      <p:ext uri="{BB962C8B-B14F-4D97-AF65-F5344CB8AC3E}">
        <p14:creationId xmlns:p14="http://schemas.microsoft.com/office/powerpoint/2010/main" val="486112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8BE93E2-CC1A-4932-946A-0CC184ACD6CD}"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D134A7-3228-4853-BACD-B88FBD1C3C23}" type="slidenum">
              <a:rPr lang="zh-CN" altLang="en-US" smtClean="0"/>
              <a:t>‹#›</a:t>
            </a:fld>
            <a:endParaRPr lang="zh-CN" altLang="en-US"/>
          </a:p>
        </p:txBody>
      </p:sp>
    </p:spTree>
    <p:extLst>
      <p:ext uri="{BB962C8B-B14F-4D97-AF65-F5344CB8AC3E}">
        <p14:creationId xmlns:p14="http://schemas.microsoft.com/office/powerpoint/2010/main" val="1443883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8BE93E2-CC1A-4932-946A-0CC184ACD6CD}" type="datetimeFigureOut">
              <a:rPr lang="zh-CN" altLang="en-US" smtClean="0"/>
              <a:t>2024/3/15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DD134A7-3228-4853-BACD-B88FBD1C3C23}" type="slidenum">
              <a:rPr lang="zh-CN" altLang="en-US" smtClean="0"/>
              <a:t>‹#›</a:t>
            </a:fld>
            <a:endParaRPr lang="zh-CN" altLang="en-US"/>
          </a:p>
        </p:txBody>
      </p:sp>
    </p:spTree>
    <p:extLst>
      <p:ext uri="{BB962C8B-B14F-4D97-AF65-F5344CB8AC3E}">
        <p14:creationId xmlns:p14="http://schemas.microsoft.com/office/powerpoint/2010/main" val="4079656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8BE93E2-CC1A-4932-946A-0CC184ACD6CD}" type="datetimeFigureOut">
              <a:rPr lang="zh-CN" altLang="en-US" smtClean="0"/>
              <a:t>2024/3/15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DD134A7-3228-4853-BACD-B88FBD1C3C23}" type="slidenum">
              <a:rPr lang="zh-CN" altLang="en-US" smtClean="0"/>
              <a:t>‹#›</a:t>
            </a:fld>
            <a:endParaRPr lang="zh-CN" altLang="en-US"/>
          </a:p>
        </p:txBody>
      </p:sp>
    </p:spTree>
    <p:extLst>
      <p:ext uri="{BB962C8B-B14F-4D97-AF65-F5344CB8AC3E}">
        <p14:creationId xmlns:p14="http://schemas.microsoft.com/office/powerpoint/2010/main" val="927021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8BE93E2-CC1A-4932-946A-0CC184ACD6CD}" type="datetimeFigureOut">
              <a:rPr lang="zh-CN" altLang="en-US" smtClean="0"/>
              <a:t>2024/3/15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DD134A7-3228-4853-BACD-B88FBD1C3C23}" type="slidenum">
              <a:rPr lang="zh-CN" altLang="en-US" smtClean="0"/>
              <a:t>‹#›</a:t>
            </a:fld>
            <a:endParaRPr lang="zh-CN" altLang="en-US"/>
          </a:p>
        </p:txBody>
      </p:sp>
    </p:spTree>
    <p:extLst>
      <p:ext uri="{BB962C8B-B14F-4D97-AF65-F5344CB8AC3E}">
        <p14:creationId xmlns:p14="http://schemas.microsoft.com/office/powerpoint/2010/main" val="37152854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8BE93E2-CC1A-4932-946A-0CC184ACD6CD}"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D134A7-3228-4853-BACD-B88FBD1C3C23}" type="slidenum">
              <a:rPr lang="zh-CN" altLang="en-US" smtClean="0"/>
              <a:t>‹#›</a:t>
            </a:fld>
            <a:endParaRPr lang="zh-CN" altLang="en-US"/>
          </a:p>
        </p:txBody>
      </p:sp>
    </p:spTree>
    <p:extLst>
      <p:ext uri="{BB962C8B-B14F-4D97-AF65-F5344CB8AC3E}">
        <p14:creationId xmlns:p14="http://schemas.microsoft.com/office/powerpoint/2010/main" val="4127424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8BE93E2-CC1A-4932-946A-0CC184ACD6CD}"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D134A7-3228-4853-BACD-B88FBD1C3C23}" type="slidenum">
              <a:rPr lang="zh-CN" altLang="en-US" smtClean="0"/>
              <a:t>‹#›</a:t>
            </a:fld>
            <a:endParaRPr lang="zh-CN" altLang="en-US"/>
          </a:p>
        </p:txBody>
      </p:sp>
    </p:spTree>
    <p:extLst>
      <p:ext uri="{BB962C8B-B14F-4D97-AF65-F5344CB8AC3E}">
        <p14:creationId xmlns:p14="http://schemas.microsoft.com/office/powerpoint/2010/main" val="3308985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BE93E2-CC1A-4932-946A-0CC184ACD6CD}" type="datetimeFigureOut">
              <a:rPr lang="zh-CN" altLang="en-US" smtClean="0"/>
              <a:t>2024/3/15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D134A7-3228-4853-BACD-B88FBD1C3C23}" type="slidenum">
              <a:rPr lang="zh-CN" altLang="en-US" smtClean="0"/>
              <a:t>‹#›</a:t>
            </a:fld>
            <a:endParaRPr lang="zh-CN" altLang="en-US"/>
          </a:p>
        </p:txBody>
      </p:sp>
    </p:spTree>
    <p:extLst>
      <p:ext uri="{BB962C8B-B14F-4D97-AF65-F5344CB8AC3E}">
        <p14:creationId xmlns:p14="http://schemas.microsoft.com/office/powerpoint/2010/main" val="39298438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8" name="日期占位符 3"/>
          <p:cNvSpPr>
            <a:spLocks noGrp="1"/>
          </p:cNvSpPr>
          <p:nvPr>
            <p:ph type="dt" sz="half" idx="2"/>
          </p:nvPr>
        </p:nvSpPr>
        <p:spPr>
          <a:xfrm>
            <a:off x="596900" y="6457950"/>
            <a:ext cx="2743200" cy="365125"/>
          </a:xfrm>
        </p:spPr>
        <p:txBody>
          <a:bodyPr/>
          <a:lstStyle/>
          <a:p>
            <a:fld id="{BB962C8B-B14F-4D97-AF65-F5344CB8AC3E}" type="datetime1">
              <a:rPr lang="zh-CN" altLang="en-US">
                <a:solidFill>
                  <a:srgbClr val="000000"/>
                </a:solidFill>
              </a:rPr>
              <a:pPr/>
              <a:t>2024/3/15</a:t>
            </a:fld>
            <a:endParaRPr lang="zh-CN" altLang="en-US" dirty="0">
              <a:solidFill>
                <a:srgbClr val="000000"/>
              </a:solidFill>
            </a:endParaRPr>
          </a:p>
        </p:txBody>
      </p:sp>
      <p:grpSp>
        <p:nvGrpSpPr>
          <p:cNvPr id="4" name="组合 3"/>
          <p:cNvGrpSpPr/>
          <p:nvPr userDrawn="1"/>
        </p:nvGrpSpPr>
        <p:grpSpPr>
          <a:xfrm>
            <a:off x="0" y="12185"/>
            <a:ext cx="12192000" cy="6848990"/>
            <a:chOff x="0" y="12185"/>
            <a:chExt cx="12192000" cy="6848990"/>
          </a:xfrm>
        </p:grpSpPr>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12185"/>
              <a:ext cx="12191512" cy="6828986"/>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52014" y="88582"/>
              <a:ext cx="1086636" cy="950265"/>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38650" y="795070"/>
              <a:ext cx="9377539" cy="312039"/>
            </a:xfrm>
            <a:prstGeom prst="rect">
              <a:avLst/>
            </a:prstGeom>
          </p:spPr>
        </p:pic>
        <p:pic>
          <p:nvPicPr>
            <p:cNvPr id="12" name="图片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6457950"/>
              <a:ext cx="12192000" cy="403225"/>
            </a:xfrm>
            <a:prstGeom prst="rect">
              <a:avLst/>
            </a:prstGeom>
          </p:spPr>
        </p:pic>
      </p:grpSp>
      <p:sp>
        <p:nvSpPr>
          <p:cNvPr id="1028" name="Rectangle 6"/>
          <p:cNvSpPr>
            <a:spLocks noGrp="1" noChangeArrowheads="1"/>
          </p:cNvSpPr>
          <p:nvPr userDrawn="1">
            <p:ph type="body" idx="1"/>
          </p:nvPr>
        </p:nvSpPr>
        <p:spPr bwMode="auto">
          <a:xfrm>
            <a:off x="605155" y="1692910"/>
            <a:ext cx="11040745" cy="4609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7" name="Rectangle 5"/>
          <p:cNvSpPr>
            <a:spLocks noGrp="1" noChangeArrowheads="1"/>
          </p:cNvSpPr>
          <p:nvPr userDrawn="1">
            <p:ph type="title"/>
          </p:nvPr>
        </p:nvSpPr>
        <p:spPr bwMode="auto">
          <a:xfrm>
            <a:off x="1748155" y="282575"/>
            <a:ext cx="8558530" cy="729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p>
        </p:txBody>
      </p:sp>
      <p:pic>
        <p:nvPicPr>
          <p:cNvPr id="23" name="图片 22" descr="WPS图片编辑"/>
          <p:cNvPicPr>
            <a:picLocks noChangeAspect="1"/>
          </p:cNvPicPr>
          <p:nvPr userDrawn="1"/>
        </p:nvPicPr>
        <p:blipFill>
          <a:blip r:embed="rId7"/>
          <a:stretch>
            <a:fillRect/>
          </a:stretch>
        </p:blipFill>
        <p:spPr>
          <a:xfrm>
            <a:off x="10179685" y="6556056"/>
            <a:ext cx="1905000" cy="285115"/>
          </a:xfrm>
          <a:prstGeom prst="rect">
            <a:avLst/>
          </a:prstGeom>
        </p:spPr>
      </p:pic>
      <p:sp>
        <p:nvSpPr>
          <p:cNvPr id="9" name="灯片编号占位符 4"/>
          <p:cNvSpPr>
            <a:spLocks noGrp="1"/>
          </p:cNvSpPr>
          <p:nvPr userDrawn="1">
            <p:ph type="sldNum" sz="quarter" idx="4"/>
          </p:nvPr>
        </p:nvSpPr>
        <p:spPr>
          <a:xfrm>
            <a:off x="8610600" y="6476046"/>
            <a:ext cx="2743200" cy="365125"/>
          </a:xfrm>
        </p:spPr>
        <p:txBody>
          <a:bodyPr/>
          <a:lstStyle/>
          <a:p>
            <a:r>
              <a:rPr lang="zh-CN" altLang="en-US" dirty="0">
                <a:solidFill>
                  <a:srgbClr val="000000"/>
                </a:solidFill>
              </a:rPr>
              <a:t>第</a:t>
            </a:r>
            <a:fld id="{565CE74E-AB26-4998-AD42-012C4C1AD076}" type="slidenum">
              <a:rPr lang="zh-CN" altLang="en-US">
                <a:solidFill>
                  <a:srgbClr val="000000"/>
                </a:solidFill>
              </a:rPr>
              <a:pPr/>
              <a:t>‹#›</a:t>
            </a:fld>
            <a:r>
              <a:rPr lang="zh-CN" altLang="en-US" dirty="0">
                <a:solidFill>
                  <a:srgbClr val="000000"/>
                </a:solidFill>
              </a:rPr>
              <a:t>页</a:t>
            </a:r>
            <a:endParaRPr lang="zh-CN" altLang="en-US" dirty="0">
              <a:solidFill>
                <a:srgbClr val="000000"/>
              </a:solidFill>
            </a:endParaRPr>
          </a:p>
        </p:txBody>
      </p:sp>
    </p:spTree>
    <p:extLst>
      <p:ext uri="{BB962C8B-B14F-4D97-AF65-F5344CB8AC3E}">
        <p14:creationId xmlns:p14="http://schemas.microsoft.com/office/powerpoint/2010/main" val="127879087"/>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hf hdr="0" ftr="0"/>
  <p:txStyles>
    <p:titleStyle>
      <a:lvl1pPr algn="l" rtl="0" eaLnBrk="0" fontAlgn="base" hangingPunct="0">
        <a:spcBef>
          <a:spcPct val="0"/>
        </a:spcBef>
        <a:spcAft>
          <a:spcPct val="0"/>
        </a:spcAft>
        <a:defRPr sz="2400" b="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1pPr>
      <a:lvl2pPr marL="742950" indent="-28575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2pPr>
      <a:lvl3pPr marL="11430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3pPr>
      <a:lvl4pPr marL="16002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4pPr>
      <a:lvl5pPr marL="20574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309F7C-58A9-45B2-A918-885846AD9F16}" type="datetimeFigureOut">
              <a:rPr lang="zh-CN" altLang="en-US" smtClean="0">
                <a:solidFill>
                  <a:prstClr val="black">
                    <a:tint val="75000"/>
                  </a:prstClr>
                </a:solidFill>
              </a:rPr>
              <a:pPr/>
              <a:t>2024/3/15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5B0309-EA22-46EC-A8C7-90C844809B90}"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967184"/>
          </a:xfrm>
          <a:prstGeom prst="rect">
            <a:avLst/>
          </a:prstGeom>
        </p:spPr>
      </p:pic>
    </p:spTree>
    <p:extLst>
      <p:ext uri="{BB962C8B-B14F-4D97-AF65-F5344CB8AC3E}">
        <p14:creationId xmlns:p14="http://schemas.microsoft.com/office/powerpoint/2010/main" val="4036458020"/>
      </p:ext>
    </p:extLst>
  </p:cSld>
  <p:clrMap bg1="lt1" tx1="dk1" bg2="lt2" tx2="dk2" accent1="accent1" accent2="accent2" accent3="accent3" accent4="accent4" accent5="accent5" accent6="accent6" hlink="hlink" folHlink="folHlink"/>
  <p:sldLayoutIdLst>
    <p:sldLayoutId id="214748366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49146050"/>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财务管理目标与代理问题</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一、财务管理目标</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利润最大化</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每股收益最大化</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股东财富最大化</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企业价值最大化</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五</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利益相关者利益最大化</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10</a:t>
            </a:fld>
            <a:endParaRPr lang="zh-CN" altLang="en-US" dirty="0">
              <a:solidFill>
                <a:srgbClr val="000000"/>
              </a:solidFill>
            </a:endParaRPr>
          </a:p>
        </p:txBody>
      </p:sp>
    </p:spTree>
    <p:extLst>
      <p:ext uri="{BB962C8B-B14F-4D97-AF65-F5344CB8AC3E}">
        <p14:creationId xmlns:p14="http://schemas.microsoft.com/office/powerpoint/2010/main" val="319266630"/>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财务管理目标与代理问题</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二、代理问题与利益冲突</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代理问题</a:t>
            </a:r>
          </a:p>
          <a:p>
            <a:r>
              <a:rPr lang="en-US" altLang="zh-CN" dirty="0"/>
              <a:t>1.</a:t>
            </a:r>
            <a:r>
              <a:rPr lang="zh-CN" altLang="zh-CN" dirty="0"/>
              <a:t>信托责任</a:t>
            </a:r>
          </a:p>
          <a:p>
            <a:r>
              <a:rPr lang="en-US" altLang="zh-CN" dirty="0"/>
              <a:t>2.</a:t>
            </a:r>
            <a:r>
              <a:rPr lang="zh-CN" altLang="zh-CN" dirty="0"/>
              <a:t>代理成本</a:t>
            </a:r>
          </a:p>
          <a:p>
            <a:r>
              <a:rPr lang="en-US" altLang="zh-CN" dirty="0"/>
              <a:t>3.</a:t>
            </a:r>
            <a:r>
              <a:rPr lang="zh-CN" altLang="zh-CN" dirty="0"/>
              <a:t>股东与审计师以及非执行董事之间的代理关系</a:t>
            </a:r>
          </a:p>
          <a:p>
            <a:r>
              <a:rPr lang="en-US" altLang="zh-CN" dirty="0"/>
              <a:t>4.</a:t>
            </a:r>
            <a:r>
              <a:rPr lang="zh-CN" altLang="zh-CN" dirty="0"/>
              <a:t>其他代理关系</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11</a:t>
            </a:fld>
            <a:endParaRPr lang="zh-CN" altLang="en-US" dirty="0">
              <a:solidFill>
                <a:srgbClr val="000000"/>
              </a:solidFill>
            </a:endParaRPr>
          </a:p>
        </p:txBody>
      </p:sp>
    </p:spTree>
    <p:extLst>
      <p:ext uri="{BB962C8B-B14F-4D97-AF65-F5344CB8AC3E}">
        <p14:creationId xmlns:p14="http://schemas.microsoft.com/office/powerpoint/2010/main" val="674402566"/>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财务管理目标与代理问题</a:t>
            </a:r>
            <a:endParaRPr lang="zh-CN" altLang="en-US" dirty="0"/>
          </a:p>
        </p:txBody>
      </p:sp>
      <p:sp>
        <p:nvSpPr>
          <p:cNvPr id="3" name="内容占位符 2"/>
          <p:cNvSpPr>
            <a:spLocks noGrp="1"/>
          </p:cNvSpPr>
          <p:nvPr>
            <p:ph idx="1"/>
          </p:nvPr>
        </p:nvSpPr>
        <p:spPr>
          <a:xfrm>
            <a:off x="678180" y="1539240"/>
            <a:ext cx="10854178" cy="4609465"/>
          </a:xfrm>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利益冲突</a:t>
            </a:r>
          </a:p>
          <a:p>
            <a:r>
              <a:rPr lang="zh-CN" altLang="zh-CN" dirty="0" smtClean="0"/>
              <a:t>对于</a:t>
            </a:r>
            <a:r>
              <a:rPr lang="zh-CN" altLang="zh-CN" dirty="0"/>
              <a:t>经营者与股东之间的利益冲突</a:t>
            </a:r>
            <a:r>
              <a:rPr lang="en-US" altLang="zh-CN" dirty="0"/>
              <a:t>,</a:t>
            </a:r>
            <a:r>
              <a:rPr lang="zh-CN" altLang="zh-CN" dirty="0"/>
              <a:t>可分为道德风险与逆向选择。道德风险指的是经营者为了自身目标</a:t>
            </a:r>
            <a:r>
              <a:rPr lang="en-US" altLang="zh-CN" dirty="0"/>
              <a:t>,</a:t>
            </a:r>
            <a:r>
              <a:rPr lang="zh-CN" altLang="zh-CN" dirty="0"/>
              <a:t>比如获取更多的空闲时间或规避风险</a:t>
            </a:r>
            <a:r>
              <a:rPr lang="en-US" altLang="zh-CN" dirty="0"/>
              <a:t>,</a:t>
            </a:r>
            <a:r>
              <a:rPr lang="zh-CN" altLang="zh-CN" dirty="0"/>
              <a:t>从而不尽力实现股东们的目标</a:t>
            </a:r>
            <a:r>
              <a:rPr lang="en-US" altLang="zh-CN" dirty="0"/>
              <a:t>,</a:t>
            </a:r>
            <a:r>
              <a:rPr lang="zh-CN" altLang="zh-CN" dirty="0"/>
              <a:t>此种情形下经营者并未直接损害股东的利益。</a:t>
            </a:r>
          </a:p>
          <a:p>
            <a:r>
              <a:rPr lang="zh-CN" altLang="zh-CN" dirty="0"/>
              <a:t>此外</a:t>
            </a:r>
            <a:r>
              <a:rPr lang="en-US" altLang="zh-CN" dirty="0"/>
              <a:t>,</a:t>
            </a:r>
            <a:r>
              <a:rPr lang="zh-CN" altLang="zh-CN" dirty="0"/>
              <a:t>债权人与股东也存在利益冲突。股东与债权人同为企业提供资金来源</a:t>
            </a:r>
            <a:r>
              <a:rPr lang="en-US" altLang="zh-CN" dirty="0"/>
              <a:t>,</a:t>
            </a:r>
            <a:r>
              <a:rPr lang="zh-CN" altLang="zh-CN" dirty="0"/>
              <a:t>但两者的目标并不一致</a:t>
            </a:r>
            <a:r>
              <a:rPr lang="en-US" altLang="zh-CN" dirty="0"/>
              <a:t>,</a:t>
            </a:r>
            <a:r>
              <a:rPr lang="zh-CN" altLang="zh-CN" dirty="0"/>
              <a:t>前者注重投入资金所带来的收益</a:t>
            </a:r>
            <a:r>
              <a:rPr lang="en-US" altLang="zh-CN" dirty="0"/>
              <a:t>,</a:t>
            </a:r>
            <a:r>
              <a:rPr lang="zh-CN" altLang="zh-CN" dirty="0"/>
              <a:t>而后者则注重贷出资金本金的回收以及一定的利息收益。</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12</a:t>
            </a:fld>
            <a:endParaRPr lang="zh-CN" altLang="en-US" dirty="0">
              <a:solidFill>
                <a:srgbClr val="000000"/>
              </a:solidFill>
            </a:endParaRPr>
          </a:p>
        </p:txBody>
      </p:sp>
    </p:spTree>
    <p:extLst>
      <p:ext uri="{BB962C8B-B14F-4D97-AF65-F5344CB8AC3E}">
        <p14:creationId xmlns:p14="http://schemas.microsoft.com/office/powerpoint/2010/main" val="99373737"/>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财务管理目标与代理问题</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三、利益冲突的协调与财务管理目标的实现</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股东与经营者的利益协调</a:t>
            </a:r>
          </a:p>
          <a:p>
            <a:r>
              <a:rPr lang="en-US" altLang="zh-CN" dirty="0"/>
              <a:t>1.</a:t>
            </a:r>
            <a:r>
              <a:rPr lang="zh-CN" altLang="zh-CN" dirty="0"/>
              <a:t>建立监管机制</a:t>
            </a:r>
          </a:p>
          <a:p>
            <a:r>
              <a:rPr lang="en-US" altLang="zh-CN" dirty="0"/>
              <a:t>2.</a:t>
            </a:r>
            <a:r>
              <a:rPr lang="zh-CN" altLang="zh-CN" dirty="0"/>
              <a:t>建立激励机制</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股东与债权人的利益协调</a:t>
            </a:r>
          </a:p>
          <a:p>
            <a:r>
              <a:rPr lang="en-US" altLang="zh-CN" dirty="0"/>
              <a:t>1.</a:t>
            </a:r>
            <a:r>
              <a:rPr lang="zh-CN" altLang="zh-CN" dirty="0"/>
              <a:t>限制性条款</a:t>
            </a:r>
          </a:p>
          <a:p>
            <a:r>
              <a:rPr lang="en-US" altLang="zh-CN" dirty="0"/>
              <a:t>2.</a:t>
            </a:r>
            <a:r>
              <a:rPr lang="zh-CN" altLang="zh-CN" dirty="0"/>
              <a:t>提前解除合同</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13</a:t>
            </a:fld>
            <a:endParaRPr lang="zh-CN" altLang="en-US" dirty="0">
              <a:solidFill>
                <a:srgbClr val="000000"/>
              </a:solidFill>
            </a:endParaRPr>
          </a:p>
        </p:txBody>
      </p:sp>
    </p:spTree>
    <p:extLst>
      <p:ext uri="{BB962C8B-B14F-4D97-AF65-F5344CB8AC3E}">
        <p14:creationId xmlns:p14="http://schemas.microsoft.com/office/powerpoint/2010/main" val="1958114243"/>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财务管理环境</a:t>
            </a:r>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14</a:t>
            </a:fld>
            <a:endParaRPr lang="zh-CN" altLang="en-US" dirty="0">
              <a:solidFill>
                <a:srgbClr val="000000"/>
              </a:solidFill>
            </a:endParaRPr>
          </a:p>
        </p:txBody>
      </p:sp>
      <p:pic>
        <p:nvPicPr>
          <p:cNvPr id="6" name="104.jpg" descr="id:2147497598;FounderCES"/>
          <p:cNvPicPr/>
          <p:nvPr/>
        </p:nvPicPr>
        <p:blipFill>
          <a:blip r:embed="rId2"/>
          <a:stretch>
            <a:fillRect/>
          </a:stretch>
        </p:blipFill>
        <p:spPr>
          <a:xfrm>
            <a:off x="2554514" y="1538514"/>
            <a:ext cx="6435089" cy="4133783"/>
          </a:xfrm>
          <a:prstGeom prst="rect">
            <a:avLst/>
          </a:prstGeom>
        </p:spPr>
      </p:pic>
      <p:sp>
        <p:nvSpPr>
          <p:cNvPr id="7" name="矩形 6"/>
          <p:cNvSpPr/>
          <p:nvPr/>
        </p:nvSpPr>
        <p:spPr>
          <a:xfrm>
            <a:off x="4607800" y="5805817"/>
            <a:ext cx="2839239" cy="271869"/>
          </a:xfrm>
          <a:prstGeom prst="rect">
            <a:avLst/>
          </a:prstGeom>
        </p:spPr>
        <p:txBody>
          <a:bodyPr wrap="none">
            <a:spAutoFit/>
          </a:bodyPr>
          <a:lstStyle/>
          <a:p>
            <a:pPr algn="just">
              <a:lnSpc>
                <a:spcPts val="1350"/>
              </a:lnSpc>
            </a:pPr>
            <a:r>
              <a:rPr lang="zh-CN" altLang="zh-CN" dirty="0">
                <a:solidFill>
                  <a:srgbClr val="000000"/>
                </a:solidFill>
                <a:latin typeface="NEU-BZ-S92"/>
                <a:cs typeface="Times New Roman" panose="02020603050405020304" pitchFamily="18" charset="0"/>
              </a:rPr>
              <a:t>图</a:t>
            </a:r>
            <a:r>
              <a:rPr lang="en-US" altLang="zh-CN" dirty="0">
                <a:solidFill>
                  <a:srgbClr val="000000"/>
                </a:solidFill>
                <a:latin typeface="NEU-BZ-S92"/>
                <a:cs typeface="Times New Roman" panose="02020603050405020304" pitchFamily="18" charset="0"/>
              </a:rPr>
              <a:t>1-4</a:t>
            </a:r>
            <a:r>
              <a:rPr lang="zh-CN" altLang="zh-CN" dirty="0">
                <a:solidFill>
                  <a:srgbClr val="000000"/>
                </a:solidFill>
                <a:latin typeface="NEU-BZ-S92"/>
                <a:cs typeface="Times New Roman" panose="02020603050405020304" pitchFamily="18" charset="0"/>
              </a:rPr>
              <a:t>　财务管理宏观环境</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206306534"/>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财务管理环境</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一、经济环境</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经济体制</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经济发展状况</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经济周期</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通货膨胀</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五</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宏观经济政策</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15</a:t>
            </a:fld>
            <a:endParaRPr lang="zh-CN" altLang="en-US" dirty="0">
              <a:solidFill>
                <a:srgbClr val="000000"/>
              </a:solidFill>
            </a:endParaRPr>
          </a:p>
        </p:txBody>
      </p:sp>
    </p:spTree>
    <p:extLst>
      <p:ext uri="{BB962C8B-B14F-4D97-AF65-F5344CB8AC3E}">
        <p14:creationId xmlns:p14="http://schemas.microsoft.com/office/powerpoint/2010/main" val="257606100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财务管理环境</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二、法律环境</a:t>
            </a:r>
          </a:p>
          <a:p>
            <a:r>
              <a:rPr lang="zh-CN" altLang="zh-CN" dirty="0"/>
              <a:t>法律环境指的是企业在日常经营和与外部发生经济关系时所需遵守的各种法律法规和规章制度。法律环境对企业的影响是多维的</a:t>
            </a:r>
            <a:r>
              <a:rPr lang="en-US" altLang="zh-CN" dirty="0"/>
              <a:t>,</a:t>
            </a:r>
            <a:r>
              <a:rPr lang="zh-CN" altLang="zh-CN" dirty="0"/>
              <a:t>影响范围包括企业组织形式、公司治理结构、投融资活动、日常经营、收益分配等。</a:t>
            </a:r>
          </a:p>
          <a:p>
            <a:r>
              <a:rPr lang="zh-CN" altLang="zh-CN" dirty="0"/>
              <a:t>法律环境可大致分为三类</a:t>
            </a:r>
            <a:r>
              <a:rPr lang="en-US" altLang="zh-CN" dirty="0"/>
              <a:t>:</a:t>
            </a:r>
            <a:r>
              <a:rPr lang="zh-CN" altLang="zh-CN" dirty="0"/>
              <a:t>影响企业筹资的法规、影响企业投资的法规、影响企业分配的法规。其中</a:t>
            </a:r>
            <a:r>
              <a:rPr lang="en-US" altLang="zh-CN" dirty="0"/>
              <a:t>,</a:t>
            </a:r>
            <a:r>
              <a:rPr lang="zh-CN" altLang="zh-CN" dirty="0"/>
              <a:t>影响企业筹资的各种法规主要有公司法、证券法、金融法、证券交易法、合同法等</a:t>
            </a:r>
            <a:r>
              <a:rPr lang="en-US" altLang="zh-CN" dirty="0"/>
              <a:t>;</a:t>
            </a:r>
            <a:r>
              <a:rPr lang="zh-CN" altLang="zh-CN" dirty="0"/>
              <a:t>影响企业投资的各种法规主要有证券交易法、公司法、企业财务通则等</a:t>
            </a:r>
            <a:r>
              <a:rPr lang="en-US" altLang="zh-CN" dirty="0"/>
              <a:t>;</a:t>
            </a:r>
            <a:r>
              <a:rPr lang="zh-CN" altLang="zh-CN" dirty="0"/>
              <a:t>影响企业分配的各种法规主要有税法、公司法、企业财务通则等。</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16</a:t>
            </a:fld>
            <a:endParaRPr lang="zh-CN" altLang="en-US" dirty="0">
              <a:solidFill>
                <a:srgbClr val="000000"/>
              </a:solidFill>
            </a:endParaRPr>
          </a:p>
        </p:txBody>
      </p:sp>
    </p:spTree>
    <p:extLst>
      <p:ext uri="{BB962C8B-B14F-4D97-AF65-F5344CB8AC3E}">
        <p14:creationId xmlns:p14="http://schemas.microsoft.com/office/powerpoint/2010/main" val="652405863"/>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财务管理环境</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三、金融环境</a:t>
            </a:r>
          </a:p>
          <a:p>
            <a:r>
              <a:rPr lang="zh-CN" altLang="zh-CN" dirty="0"/>
              <a:t>金融环境即企业进行财务决策以及进行财务活动时所处的金融市场以及面对的金融政策</a:t>
            </a:r>
            <a:r>
              <a:rPr lang="en-US" altLang="zh-CN" dirty="0"/>
              <a:t>,</a:t>
            </a:r>
            <a:r>
              <a:rPr lang="zh-CN" altLang="zh-CN" dirty="0"/>
              <a:t>其对企业的影响如图</a:t>
            </a:r>
            <a:r>
              <a:rPr lang="en-US" altLang="zh-CN" dirty="0"/>
              <a:t>1-5</a:t>
            </a:r>
            <a:r>
              <a:rPr lang="zh-CN" altLang="zh-CN" dirty="0"/>
              <a:t>所示。</a:t>
            </a:r>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17</a:t>
            </a:fld>
            <a:endParaRPr lang="zh-CN" altLang="en-US" dirty="0">
              <a:solidFill>
                <a:srgbClr val="000000"/>
              </a:solidFill>
            </a:endParaRPr>
          </a:p>
        </p:txBody>
      </p:sp>
      <p:pic>
        <p:nvPicPr>
          <p:cNvPr id="6" name="105.jpg" descr="id:2147497701;FounderCES"/>
          <p:cNvPicPr/>
          <p:nvPr/>
        </p:nvPicPr>
        <p:blipFill>
          <a:blip r:embed="rId2"/>
          <a:stretch>
            <a:fillRect/>
          </a:stretch>
        </p:blipFill>
        <p:spPr>
          <a:xfrm>
            <a:off x="2134468" y="3179929"/>
            <a:ext cx="6695634" cy="2210719"/>
          </a:xfrm>
          <a:prstGeom prst="rect">
            <a:avLst/>
          </a:prstGeom>
        </p:spPr>
      </p:pic>
      <p:sp>
        <p:nvSpPr>
          <p:cNvPr id="7" name="矩形 6"/>
          <p:cNvSpPr/>
          <p:nvPr/>
        </p:nvSpPr>
        <p:spPr>
          <a:xfrm>
            <a:off x="4659073" y="5509351"/>
            <a:ext cx="1915909" cy="271869"/>
          </a:xfrm>
          <a:prstGeom prst="rect">
            <a:avLst/>
          </a:prstGeom>
        </p:spPr>
        <p:txBody>
          <a:bodyPr wrap="none">
            <a:spAutoFit/>
          </a:bodyPr>
          <a:lstStyle/>
          <a:p>
            <a:pPr algn="just">
              <a:lnSpc>
                <a:spcPts val="1350"/>
              </a:lnSpc>
            </a:pPr>
            <a:r>
              <a:rPr lang="zh-CN" altLang="zh-CN" dirty="0">
                <a:solidFill>
                  <a:srgbClr val="000000"/>
                </a:solidFill>
                <a:latin typeface="NEU-BZ-S92"/>
                <a:cs typeface="Times New Roman" panose="02020603050405020304" pitchFamily="18" charset="0"/>
              </a:rPr>
              <a:t>图</a:t>
            </a:r>
            <a:r>
              <a:rPr lang="en-US" altLang="zh-CN" dirty="0">
                <a:solidFill>
                  <a:srgbClr val="000000"/>
                </a:solidFill>
                <a:latin typeface="NEU-BZ-S92"/>
                <a:cs typeface="Times New Roman" panose="02020603050405020304" pitchFamily="18" charset="0"/>
              </a:rPr>
              <a:t>1-5</a:t>
            </a:r>
            <a:r>
              <a:rPr lang="zh-CN" altLang="zh-CN" dirty="0">
                <a:solidFill>
                  <a:srgbClr val="000000"/>
                </a:solidFill>
                <a:latin typeface="NEU-BZ-S92"/>
                <a:cs typeface="Times New Roman" panose="02020603050405020304" pitchFamily="18" charset="0"/>
              </a:rPr>
              <a:t>　金融环境</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187352161"/>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财务管理环境</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金融市场的参与者</a:t>
            </a:r>
          </a:p>
          <a:p>
            <a:r>
              <a:rPr lang="en-US" altLang="zh-CN" dirty="0"/>
              <a:t>1.</a:t>
            </a:r>
            <a:r>
              <a:rPr lang="zh-CN" altLang="zh-CN" dirty="0"/>
              <a:t>金融交易</a:t>
            </a:r>
          </a:p>
          <a:p>
            <a:r>
              <a:rPr lang="en-US" altLang="zh-CN" dirty="0"/>
              <a:t>2.</a:t>
            </a:r>
            <a:r>
              <a:rPr lang="zh-CN" altLang="zh-CN" dirty="0"/>
              <a:t>金融市场参与者</a:t>
            </a:r>
          </a:p>
          <a:p>
            <a:pPr marL="0" eaLnBrk="1" fontAlgn="auto" hangingPunct="1">
              <a:lnSpc>
                <a:spcPct val="125000"/>
              </a:lnSpc>
              <a:spcBef>
                <a:spcPts val="1200"/>
              </a:spcBef>
              <a:spcAft>
                <a:spcPts val="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金融市场的功能</a:t>
            </a:r>
          </a:p>
          <a:p>
            <a:r>
              <a:rPr lang="en-US" altLang="zh-CN" dirty="0"/>
              <a:t>1.</a:t>
            </a:r>
            <a:r>
              <a:rPr lang="zh-CN" altLang="zh-CN" dirty="0"/>
              <a:t>基础功能</a:t>
            </a:r>
          </a:p>
          <a:p>
            <a:r>
              <a:rPr lang="en-US" altLang="zh-CN" dirty="0"/>
              <a:t>2.</a:t>
            </a:r>
            <a:r>
              <a:rPr lang="zh-CN" altLang="zh-CN" dirty="0"/>
              <a:t>附带功能</a:t>
            </a:r>
          </a:p>
          <a:p>
            <a:pPr marL="0" eaLnBrk="1" fontAlgn="auto" hangingPunct="1">
              <a:lnSpc>
                <a:spcPct val="125000"/>
              </a:lnSpc>
              <a:spcBef>
                <a:spcPts val="1200"/>
              </a:spcBef>
              <a:spcAft>
                <a:spcPts val="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金融工具及金融市场分类</a:t>
            </a:r>
          </a:p>
          <a:p>
            <a:r>
              <a:rPr lang="en-US" altLang="zh-CN" dirty="0"/>
              <a:t>1.</a:t>
            </a:r>
            <a:r>
              <a:rPr lang="zh-CN" altLang="zh-CN" dirty="0"/>
              <a:t>金融工具</a:t>
            </a:r>
          </a:p>
          <a:p>
            <a:r>
              <a:rPr lang="en-US" altLang="zh-CN" dirty="0"/>
              <a:t>2.</a:t>
            </a:r>
            <a:r>
              <a:rPr lang="zh-CN" altLang="zh-CN" dirty="0"/>
              <a:t>金融市场分类</a:t>
            </a:r>
          </a:p>
          <a:p>
            <a:r>
              <a:rPr lang="en-US" altLang="zh-CN" dirty="0"/>
              <a:t>3.</a:t>
            </a:r>
            <a:r>
              <a:rPr lang="zh-CN" altLang="zh-CN" dirty="0"/>
              <a:t>资本市场效率</a:t>
            </a:r>
          </a:p>
          <a:p>
            <a:r>
              <a:rPr lang="en-US" altLang="zh-CN" dirty="0"/>
              <a:t>4.</a:t>
            </a:r>
            <a:r>
              <a:rPr lang="zh-CN" altLang="zh-CN" dirty="0"/>
              <a:t>利率</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18</a:t>
            </a:fld>
            <a:endParaRPr lang="zh-CN" altLang="en-US" dirty="0">
              <a:solidFill>
                <a:srgbClr val="000000"/>
              </a:solidFill>
            </a:endParaRPr>
          </a:p>
        </p:txBody>
      </p:sp>
    </p:spTree>
    <p:extLst>
      <p:ext uri="{BB962C8B-B14F-4D97-AF65-F5344CB8AC3E}">
        <p14:creationId xmlns:p14="http://schemas.microsoft.com/office/powerpoint/2010/main" val="2684901947"/>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财务管理、财务会计与管理会计</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一、财务管理与财务会计</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财务管理与财务会计的区别</a:t>
            </a:r>
          </a:p>
          <a:p>
            <a:r>
              <a:rPr lang="en-US" altLang="zh-CN" dirty="0"/>
              <a:t>1.</a:t>
            </a:r>
            <a:r>
              <a:rPr lang="zh-CN" altLang="zh-CN" dirty="0"/>
              <a:t>理论基础与研究对象不同</a:t>
            </a:r>
          </a:p>
          <a:p>
            <a:r>
              <a:rPr lang="en-US" altLang="zh-CN" dirty="0"/>
              <a:t>2.</a:t>
            </a:r>
            <a:r>
              <a:rPr lang="zh-CN" altLang="zh-CN" dirty="0"/>
              <a:t>时间维度与成本度量不同</a:t>
            </a:r>
          </a:p>
          <a:p>
            <a:r>
              <a:rPr lang="en-US" altLang="zh-CN" dirty="0"/>
              <a:t>3.</a:t>
            </a:r>
            <a:r>
              <a:rPr lang="zh-CN" altLang="zh-CN" dirty="0"/>
              <a:t>目标不同</a:t>
            </a:r>
          </a:p>
          <a:p>
            <a:r>
              <a:rPr lang="en-US" altLang="zh-CN" dirty="0"/>
              <a:t>4.</a:t>
            </a:r>
            <a:r>
              <a:rPr lang="zh-CN" altLang="zh-CN" dirty="0"/>
              <a:t>技能需求不同</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19</a:t>
            </a:fld>
            <a:endParaRPr lang="zh-CN" altLang="en-US" dirty="0">
              <a:solidFill>
                <a:srgbClr val="000000"/>
              </a:solidFill>
            </a:endParaRPr>
          </a:p>
        </p:txBody>
      </p:sp>
    </p:spTree>
    <p:extLst>
      <p:ext uri="{BB962C8B-B14F-4D97-AF65-F5344CB8AC3E}">
        <p14:creationId xmlns:p14="http://schemas.microsoft.com/office/powerpoint/2010/main" val="931756606"/>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第一章　财务管理总论</a:t>
            </a:r>
            <a:endParaRPr lang="zh-CN" altLang="en-US" dirty="0"/>
          </a:p>
        </p:txBody>
      </p:sp>
    </p:spTree>
    <p:extLst>
      <p:ext uri="{BB962C8B-B14F-4D97-AF65-F5344CB8AC3E}">
        <p14:creationId xmlns:p14="http://schemas.microsoft.com/office/powerpoint/2010/main" val="41033427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财务管理、财务会计与管理会计</a:t>
            </a:r>
            <a:endParaRPr lang="zh-CN" altLang="en-US" dirty="0"/>
          </a:p>
        </p:txBody>
      </p:sp>
      <p:sp>
        <p:nvSpPr>
          <p:cNvPr id="3" name="内容占位符 2"/>
          <p:cNvSpPr>
            <a:spLocks noGrp="1"/>
          </p:cNvSpPr>
          <p:nvPr>
            <p:ph idx="1"/>
          </p:nvPr>
        </p:nvSpPr>
        <p:spPr>
          <a:xfrm>
            <a:off x="678179" y="1539240"/>
            <a:ext cx="10813235" cy="4609465"/>
          </a:xfrm>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财务管理与财务会计的联系</a:t>
            </a:r>
          </a:p>
          <a:p>
            <a:r>
              <a:rPr lang="zh-CN" altLang="zh-CN" dirty="0"/>
              <a:t>财务管理在进行资金的管理以达到企业目标时</a:t>
            </a:r>
            <a:r>
              <a:rPr lang="en-US" altLang="zh-CN" dirty="0"/>
              <a:t>,</a:t>
            </a:r>
            <a:r>
              <a:rPr lang="zh-CN" altLang="zh-CN" dirty="0"/>
              <a:t>不免会使用许多财务数据基础</a:t>
            </a:r>
            <a:r>
              <a:rPr lang="en-US" altLang="zh-CN" dirty="0"/>
              <a:t>,</a:t>
            </a:r>
            <a:r>
              <a:rPr lang="zh-CN" altLang="zh-CN" dirty="0"/>
              <a:t>如息税前利润、净资产、长期负债等</a:t>
            </a:r>
            <a:r>
              <a:rPr lang="en-US" altLang="zh-CN" dirty="0"/>
              <a:t>,</a:t>
            </a:r>
            <a:r>
              <a:rPr lang="zh-CN" altLang="zh-CN" dirty="0"/>
              <a:t>而这些数据均来自财务会计的工作结果</a:t>
            </a:r>
            <a:r>
              <a:rPr lang="en-US" altLang="zh-CN" dirty="0"/>
              <a:t>;</a:t>
            </a:r>
            <a:r>
              <a:rPr lang="zh-CN" altLang="zh-CN" dirty="0"/>
              <a:t>同时</a:t>
            </a:r>
            <a:r>
              <a:rPr lang="en-US" altLang="zh-CN" dirty="0"/>
              <a:t>,</a:t>
            </a:r>
            <a:r>
              <a:rPr lang="zh-CN" altLang="zh-CN" dirty="0"/>
              <a:t>财务会计所出具的财务报表数据又能够用来分析及评估财务管理的工作是否合格</a:t>
            </a:r>
            <a:r>
              <a:rPr lang="en-US" altLang="zh-CN" dirty="0"/>
              <a:t>,</a:t>
            </a:r>
            <a:r>
              <a:rPr lang="zh-CN" altLang="zh-CN" dirty="0"/>
              <a:t>是否切实地满足了企业价值最大化与股东财富最大化的目标。简而言之</a:t>
            </a:r>
            <a:r>
              <a:rPr lang="en-US" altLang="zh-CN" dirty="0"/>
              <a:t>,</a:t>
            </a:r>
            <a:r>
              <a:rPr lang="zh-CN" altLang="zh-CN" dirty="0"/>
              <a:t>财务会计是信息的处理者</a:t>
            </a:r>
            <a:r>
              <a:rPr lang="en-US" altLang="zh-CN" dirty="0"/>
              <a:t>,</a:t>
            </a:r>
            <a:r>
              <a:rPr lang="zh-CN" altLang="zh-CN" dirty="0"/>
              <a:t>财务管理是信息的利用者</a:t>
            </a:r>
            <a:r>
              <a:rPr lang="en-US" altLang="zh-CN" dirty="0"/>
              <a:t>,</a:t>
            </a:r>
            <a:r>
              <a:rPr lang="zh-CN" altLang="zh-CN" dirty="0"/>
              <a:t>两者所使用的信息客体与思维基础都是可计量的货币</a:t>
            </a:r>
            <a:r>
              <a:rPr lang="en-US" altLang="zh-CN" dirty="0"/>
              <a:t>,</a:t>
            </a:r>
            <a:r>
              <a:rPr lang="zh-CN" altLang="zh-CN" dirty="0"/>
              <a:t>两者对于企业的成功都不可或缺。</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20</a:t>
            </a:fld>
            <a:endParaRPr lang="zh-CN" altLang="en-US" dirty="0">
              <a:solidFill>
                <a:srgbClr val="000000"/>
              </a:solidFill>
            </a:endParaRPr>
          </a:p>
        </p:txBody>
      </p:sp>
    </p:spTree>
    <p:extLst>
      <p:ext uri="{BB962C8B-B14F-4D97-AF65-F5344CB8AC3E}">
        <p14:creationId xmlns:p14="http://schemas.microsoft.com/office/powerpoint/2010/main" val="338128327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财务管理、财务会计与管理会计</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二、财务管理与管理会计</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财务管理与管理会计的区别</a:t>
            </a:r>
          </a:p>
          <a:p>
            <a:r>
              <a:rPr lang="en-US" altLang="zh-CN" dirty="0"/>
              <a:t>1.</a:t>
            </a:r>
            <a:r>
              <a:rPr lang="zh-CN" altLang="zh-CN" dirty="0"/>
              <a:t>理论基础与研究对象不同</a:t>
            </a:r>
          </a:p>
          <a:p>
            <a:r>
              <a:rPr lang="en-US" altLang="zh-CN" dirty="0"/>
              <a:t>2.</a:t>
            </a:r>
            <a:r>
              <a:rPr lang="zh-CN" altLang="zh-CN" dirty="0"/>
              <a:t>时间维度与行为本质不同</a:t>
            </a:r>
          </a:p>
          <a:p>
            <a:r>
              <a:rPr lang="en-US" altLang="zh-CN" dirty="0"/>
              <a:t>3.</a:t>
            </a:r>
            <a:r>
              <a:rPr lang="zh-CN" altLang="zh-CN" dirty="0"/>
              <a:t>目标不同</a:t>
            </a:r>
          </a:p>
          <a:p>
            <a:r>
              <a:rPr lang="en-US" altLang="zh-CN" dirty="0"/>
              <a:t>4.</a:t>
            </a:r>
            <a:r>
              <a:rPr lang="zh-CN" altLang="zh-CN" dirty="0"/>
              <a:t>技能需求</a:t>
            </a:r>
            <a:r>
              <a:rPr lang="zh-CN" altLang="zh-CN" dirty="0" smtClean="0"/>
              <a:t>不同</a:t>
            </a:r>
            <a:endParaRPr lang="zh-CN" altLang="zh-CN"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21</a:t>
            </a:fld>
            <a:endParaRPr lang="zh-CN" altLang="en-US" dirty="0">
              <a:solidFill>
                <a:srgbClr val="000000"/>
              </a:solidFill>
            </a:endParaRPr>
          </a:p>
        </p:txBody>
      </p:sp>
    </p:spTree>
    <p:extLst>
      <p:ext uri="{BB962C8B-B14F-4D97-AF65-F5344CB8AC3E}">
        <p14:creationId xmlns:p14="http://schemas.microsoft.com/office/powerpoint/2010/main" val="1719715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财务管理、财务会计与管理会计</a:t>
            </a:r>
            <a:endParaRPr lang="zh-CN" altLang="en-US" dirty="0"/>
          </a:p>
        </p:txBody>
      </p:sp>
      <p:sp>
        <p:nvSpPr>
          <p:cNvPr id="3" name="内容占位符 2"/>
          <p:cNvSpPr>
            <a:spLocks noGrp="1"/>
          </p:cNvSpPr>
          <p:nvPr>
            <p:ph idx="1"/>
          </p:nvPr>
        </p:nvSpPr>
        <p:spPr>
          <a:xfrm>
            <a:off x="678180" y="1539240"/>
            <a:ext cx="10840530" cy="4609465"/>
          </a:xfrm>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财务管理与管理会计的联系</a:t>
            </a:r>
          </a:p>
          <a:p>
            <a:r>
              <a:rPr lang="zh-CN" altLang="zh-CN" dirty="0"/>
              <a:t>财务管理与管理会计同属管理属性</a:t>
            </a:r>
            <a:r>
              <a:rPr lang="en-US" altLang="zh-CN" dirty="0"/>
              <a:t>,</a:t>
            </a:r>
            <a:r>
              <a:rPr lang="zh-CN" altLang="zh-CN" dirty="0"/>
              <a:t>其基本作用都是为企业进行管理服务</a:t>
            </a:r>
            <a:r>
              <a:rPr lang="en-US" altLang="zh-CN" dirty="0"/>
              <a:t>,</a:t>
            </a:r>
            <a:r>
              <a:rPr lang="zh-CN" altLang="zh-CN" dirty="0"/>
              <a:t>满足企业营运与发展的需要。</a:t>
            </a:r>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22</a:t>
            </a:fld>
            <a:endParaRPr lang="zh-CN" altLang="en-US" dirty="0">
              <a:solidFill>
                <a:srgbClr val="000000"/>
              </a:solidFill>
            </a:endParaRPr>
          </a:p>
        </p:txBody>
      </p:sp>
      <p:graphicFrame>
        <p:nvGraphicFramePr>
          <p:cNvPr id="6" name="表格 5"/>
          <p:cNvGraphicFramePr>
            <a:graphicFrameLocks noGrp="1"/>
          </p:cNvGraphicFramePr>
          <p:nvPr>
            <p:extLst/>
          </p:nvPr>
        </p:nvGraphicFramePr>
        <p:xfrm>
          <a:off x="1011868" y="3211620"/>
          <a:ext cx="10031104" cy="2962656"/>
        </p:xfrm>
        <a:graphic>
          <a:graphicData uri="http://schemas.openxmlformats.org/drawingml/2006/table">
            <a:tbl>
              <a:tblPr firstRow="1" firstCol="1" bandRow="1">
                <a:tableStyleId>{5C22544A-7EE6-4342-B048-85BDC9FD1C3A}</a:tableStyleId>
              </a:tblPr>
              <a:tblGrid>
                <a:gridCol w="940501"/>
                <a:gridCol w="2106570"/>
                <a:gridCol w="1474599"/>
                <a:gridCol w="1046616"/>
                <a:gridCol w="1160060"/>
                <a:gridCol w="1419367"/>
                <a:gridCol w="1883391"/>
              </a:tblGrid>
              <a:tr h="245044">
                <a:tc>
                  <a:txBody>
                    <a:bodyPr/>
                    <a:lstStyle/>
                    <a:p>
                      <a:pPr algn="just">
                        <a:lnSpc>
                          <a:spcPct val="135000"/>
                        </a:lnSpc>
                        <a:spcAft>
                          <a:spcPts val="0"/>
                        </a:spcAft>
                      </a:pPr>
                      <a:r>
                        <a:rPr lang="en-US" sz="1600" dirty="0">
                          <a:solidFill>
                            <a:schemeClr val="tx1"/>
                          </a:solidFill>
                          <a:effectLst/>
                        </a:rPr>
                        <a:t> </a:t>
                      </a:r>
                      <a:endParaRPr lang="zh-CN" sz="1600" dirty="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a:solidFill>
                            <a:schemeClr val="tx1"/>
                          </a:solidFill>
                          <a:effectLst/>
                        </a:rPr>
                        <a:t>理论基础</a:t>
                      </a:r>
                      <a:endParaRPr lang="zh-CN" sz="16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dirty="0">
                          <a:solidFill>
                            <a:schemeClr val="tx1"/>
                          </a:solidFill>
                          <a:effectLst/>
                        </a:rPr>
                        <a:t>研究对象</a:t>
                      </a:r>
                      <a:endParaRPr lang="zh-CN" sz="1600" dirty="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a:solidFill>
                            <a:schemeClr val="tx1"/>
                          </a:solidFill>
                          <a:effectLst/>
                        </a:rPr>
                        <a:t>时间维度</a:t>
                      </a:r>
                      <a:endParaRPr lang="zh-CN" sz="16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a:solidFill>
                            <a:schemeClr val="tx1"/>
                          </a:solidFill>
                          <a:effectLst/>
                        </a:rPr>
                        <a:t>成本度量</a:t>
                      </a:r>
                      <a:endParaRPr lang="zh-CN" sz="16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a:solidFill>
                            <a:schemeClr val="tx1"/>
                          </a:solidFill>
                          <a:effectLst/>
                        </a:rPr>
                        <a:t>主要目标</a:t>
                      </a:r>
                      <a:endParaRPr lang="zh-CN" sz="16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a:solidFill>
                            <a:schemeClr val="tx1"/>
                          </a:solidFill>
                          <a:effectLst/>
                        </a:rPr>
                        <a:t>技能需求</a:t>
                      </a:r>
                      <a:endParaRPr lang="zh-CN" sz="16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9182">
                <a:tc>
                  <a:txBody>
                    <a:bodyPr/>
                    <a:lstStyle/>
                    <a:p>
                      <a:pPr algn="just">
                        <a:lnSpc>
                          <a:spcPct val="135000"/>
                        </a:lnSpc>
                        <a:spcAft>
                          <a:spcPts val="0"/>
                        </a:spcAft>
                      </a:pPr>
                      <a:r>
                        <a:rPr lang="zh-CN" sz="1600">
                          <a:solidFill>
                            <a:schemeClr val="tx1"/>
                          </a:solidFill>
                          <a:effectLst/>
                        </a:rPr>
                        <a:t>财务管理</a:t>
                      </a:r>
                      <a:endParaRPr lang="zh-CN" sz="16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a:solidFill>
                            <a:schemeClr val="tx1"/>
                          </a:solidFill>
                          <a:effectLst/>
                        </a:rPr>
                        <a:t>经济学与管理学</a:t>
                      </a:r>
                      <a:endParaRPr lang="zh-CN" sz="1600">
                        <a:solidFill>
                          <a:schemeClr val="tx1"/>
                        </a:solidFill>
                        <a:effectLst/>
                        <a:latin typeface="NEU-BZ-S92"/>
                        <a:ea typeface="方正书宋_GBK"/>
                        <a:cs typeface="Times New Roman" panose="02020603050405020304" pitchFamily="18"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dirty="0">
                          <a:solidFill>
                            <a:schemeClr val="tx1"/>
                          </a:solidFill>
                          <a:effectLst/>
                        </a:rPr>
                        <a:t>管理企业的资金运动</a:t>
                      </a:r>
                      <a:endParaRPr lang="zh-CN" sz="1600" dirty="0">
                        <a:solidFill>
                          <a:schemeClr val="tx1"/>
                        </a:solidFill>
                        <a:effectLst/>
                        <a:latin typeface="NEU-BZ-S92"/>
                        <a:ea typeface="方正书宋_GBK"/>
                        <a:cs typeface="Times New Roman" panose="02020603050405020304" pitchFamily="18"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a:solidFill>
                            <a:schemeClr val="tx1"/>
                          </a:solidFill>
                          <a:effectLst/>
                        </a:rPr>
                        <a:t>“现在”</a:t>
                      </a:r>
                      <a:endParaRPr lang="zh-CN" sz="16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a:solidFill>
                            <a:schemeClr val="tx1"/>
                          </a:solidFill>
                          <a:effectLst/>
                        </a:rPr>
                        <a:t>资本成本</a:t>
                      </a:r>
                      <a:r>
                        <a:rPr lang="en-US" sz="1600">
                          <a:solidFill>
                            <a:schemeClr val="tx1"/>
                          </a:solidFill>
                          <a:effectLst/>
                        </a:rPr>
                        <a:t>/</a:t>
                      </a:r>
                      <a:r>
                        <a:rPr lang="zh-CN" sz="1600">
                          <a:solidFill>
                            <a:schemeClr val="tx1"/>
                          </a:solidFill>
                          <a:effectLst/>
                        </a:rPr>
                        <a:t>机会成本</a:t>
                      </a:r>
                      <a:endParaRPr lang="zh-CN" sz="1600">
                        <a:solidFill>
                          <a:schemeClr val="tx1"/>
                        </a:solidFill>
                        <a:effectLst/>
                        <a:latin typeface="NEU-BZ-S92"/>
                        <a:ea typeface="方正书宋_GBK"/>
                        <a:cs typeface="Times New Roman" panose="02020603050405020304" pitchFamily="18"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a:solidFill>
                            <a:schemeClr val="tx1"/>
                          </a:solidFill>
                          <a:effectLst/>
                        </a:rPr>
                        <a:t>优化财务成果</a:t>
                      </a:r>
                      <a:endParaRPr lang="zh-CN" sz="1600">
                        <a:solidFill>
                          <a:schemeClr val="tx1"/>
                        </a:solidFill>
                        <a:effectLst/>
                        <a:latin typeface="NEU-BZ-S92"/>
                        <a:ea typeface="方正书宋_GBK"/>
                        <a:cs typeface="Times New Roman" panose="02020603050405020304" pitchFamily="18"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a:solidFill>
                            <a:schemeClr val="tx1"/>
                          </a:solidFill>
                          <a:effectLst/>
                        </a:rPr>
                        <a:t>管理能力</a:t>
                      </a:r>
                      <a:r>
                        <a:rPr lang="en-US" sz="1600">
                          <a:solidFill>
                            <a:schemeClr val="tx1"/>
                          </a:solidFill>
                          <a:effectLst/>
                        </a:rPr>
                        <a:t>/</a:t>
                      </a:r>
                      <a:r>
                        <a:rPr lang="zh-CN" sz="1600">
                          <a:solidFill>
                            <a:schemeClr val="tx1"/>
                          </a:solidFill>
                          <a:effectLst/>
                        </a:rPr>
                        <a:t>决策能力</a:t>
                      </a:r>
                      <a:endParaRPr lang="zh-CN" sz="1600">
                        <a:solidFill>
                          <a:schemeClr val="tx1"/>
                        </a:solidFill>
                        <a:effectLst/>
                        <a:latin typeface="NEU-BZ-S92"/>
                        <a:ea typeface="方正书宋_GBK"/>
                        <a:cs typeface="Times New Roman" panose="02020603050405020304" pitchFamily="18"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2138">
                <a:tc>
                  <a:txBody>
                    <a:bodyPr/>
                    <a:lstStyle/>
                    <a:p>
                      <a:pPr algn="just">
                        <a:lnSpc>
                          <a:spcPct val="135000"/>
                        </a:lnSpc>
                        <a:spcAft>
                          <a:spcPts val="0"/>
                        </a:spcAft>
                      </a:pPr>
                      <a:r>
                        <a:rPr lang="zh-CN" sz="1600" dirty="0">
                          <a:solidFill>
                            <a:schemeClr val="tx1"/>
                          </a:solidFill>
                          <a:effectLst/>
                        </a:rPr>
                        <a:t>财务会计</a:t>
                      </a:r>
                      <a:endParaRPr lang="zh-CN" sz="1600" dirty="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a:solidFill>
                            <a:schemeClr val="tx1"/>
                          </a:solidFill>
                          <a:effectLst/>
                        </a:rPr>
                        <a:t>确认、计量、分类、记录、报告等会计核算能力</a:t>
                      </a:r>
                      <a:endParaRPr lang="zh-CN" sz="1600">
                        <a:solidFill>
                          <a:schemeClr val="tx1"/>
                        </a:solidFill>
                        <a:effectLst/>
                        <a:latin typeface="NEU-BZ-S92"/>
                        <a:ea typeface="方正书宋_GBK"/>
                        <a:cs typeface="Times New Roman" panose="02020603050405020304" pitchFamily="18"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a:solidFill>
                            <a:schemeClr val="tx1"/>
                          </a:solidFill>
                          <a:effectLst/>
                        </a:rPr>
                        <a:t>收集企业的资金运动轨迹并核算</a:t>
                      </a:r>
                      <a:endParaRPr lang="zh-CN" sz="1600">
                        <a:solidFill>
                          <a:schemeClr val="tx1"/>
                        </a:solidFill>
                        <a:effectLst/>
                        <a:latin typeface="NEU-BZ-S92"/>
                        <a:ea typeface="方正书宋_GBK"/>
                        <a:cs typeface="Times New Roman" panose="02020603050405020304" pitchFamily="18"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dirty="0">
                          <a:solidFill>
                            <a:schemeClr val="tx1"/>
                          </a:solidFill>
                          <a:effectLst/>
                        </a:rPr>
                        <a:t>“过去”</a:t>
                      </a:r>
                      <a:endParaRPr lang="zh-CN" sz="1600" dirty="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dirty="0">
                          <a:solidFill>
                            <a:schemeClr val="tx1"/>
                          </a:solidFill>
                          <a:effectLst/>
                        </a:rPr>
                        <a:t>历史成本</a:t>
                      </a:r>
                      <a:endParaRPr lang="zh-CN" sz="1600" dirty="0">
                        <a:solidFill>
                          <a:schemeClr val="tx1"/>
                        </a:solidFill>
                        <a:effectLst/>
                        <a:latin typeface="NEU-BZ-S92"/>
                        <a:ea typeface="方正书宋_GBK"/>
                        <a:cs typeface="Times New Roman" panose="02020603050405020304" pitchFamily="18"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dirty="0">
                          <a:solidFill>
                            <a:schemeClr val="tx1"/>
                          </a:solidFill>
                          <a:effectLst/>
                        </a:rPr>
                        <a:t>反映企业过去的经营活动</a:t>
                      </a:r>
                      <a:endParaRPr lang="zh-CN" sz="1600" dirty="0">
                        <a:solidFill>
                          <a:schemeClr val="tx1"/>
                        </a:solidFill>
                        <a:effectLst/>
                        <a:latin typeface="NEU-BZ-S92"/>
                        <a:ea typeface="方正书宋_GBK"/>
                        <a:cs typeface="Times New Roman" panose="02020603050405020304" pitchFamily="18"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a:solidFill>
                            <a:schemeClr val="tx1"/>
                          </a:solidFill>
                          <a:effectLst/>
                        </a:rPr>
                        <a:t>会计核算</a:t>
                      </a:r>
                      <a:r>
                        <a:rPr lang="en-US" sz="1600">
                          <a:solidFill>
                            <a:schemeClr val="tx1"/>
                          </a:solidFill>
                          <a:effectLst/>
                        </a:rPr>
                        <a:t>/</a:t>
                      </a:r>
                      <a:r>
                        <a:rPr lang="zh-CN" sz="1600">
                          <a:solidFill>
                            <a:schemeClr val="tx1"/>
                          </a:solidFill>
                          <a:effectLst/>
                        </a:rPr>
                        <a:t>会计准则</a:t>
                      </a:r>
                      <a:endParaRPr lang="zh-CN" sz="1600">
                        <a:solidFill>
                          <a:schemeClr val="tx1"/>
                        </a:solidFill>
                        <a:effectLst/>
                        <a:latin typeface="NEU-BZ-S92"/>
                        <a:ea typeface="方正书宋_GBK"/>
                        <a:cs typeface="Times New Roman" panose="02020603050405020304" pitchFamily="18"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just">
                        <a:lnSpc>
                          <a:spcPct val="135000"/>
                        </a:lnSpc>
                        <a:spcAft>
                          <a:spcPts val="0"/>
                        </a:spcAft>
                      </a:pPr>
                      <a:r>
                        <a:rPr lang="zh-CN" sz="1600">
                          <a:solidFill>
                            <a:schemeClr val="tx1"/>
                          </a:solidFill>
                          <a:effectLst/>
                        </a:rPr>
                        <a:t>管理会计</a:t>
                      </a:r>
                      <a:endParaRPr lang="zh-CN" sz="16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dirty="0">
                          <a:solidFill>
                            <a:schemeClr val="tx1"/>
                          </a:solidFill>
                          <a:effectLst/>
                        </a:rPr>
                        <a:t>成本</a:t>
                      </a:r>
                      <a:r>
                        <a:rPr lang="en-US" sz="1600" dirty="0">
                          <a:solidFill>
                            <a:schemeClr val="tx1"/>
                          </a:solidFill>
                          <a:effectLst/>
                        </a:rPr>
                        <a:t>-</a:t>
                      </a:r>
                      <a:r>
                        <a:rPr lang="zh-CN" sz="1600" dirty="0">
                          <a:solidFill>
                            <a:schemeClr val="tx1"/>
                          </a:solidFill>
                          <a:effectLst/>
                        </a:rPr>
                        <a:t>效益分析、经济模式、数理分析</a:t>
                      </a:r>
                      <a:endParaRPr lang="zh-CN" sz="1600" dirty="0">
                        <a:solidFill>
                          <a:schemeClr val="tx1"/>
                        </a:solidFill>
                        <a:effectLst/>
                        <a:latin typeface="NEU-BZ-S92"/>
                        <a:ea typeface="方正书宋_GBK"/>
                        <a:cs typeface="Times New Roman" panose="02020603050405020304" pitchFamily="18"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a:solidFill>
                            <a:schemeClr val="tx1"/>
                          </a:solidFill>
                          <a:effectLst/>
                        </a:rPr>
                        <a:t>财务规划、预算、评估、决策</a:t>
                      </a:r>
                      <a:endParaRPr lang="zh-CN" sz="1600">
                        <a:solidFill>
                          <a:schemeClr val="tx1"/>
                        </a:solidFill>
                        <a:effectLst/>
                        <a:latin typeface="NEU-BZ-S92"/>
                        <a:ea typeface="方正书宋_GBK"/>
                        <a:cs typeface="Times New Roman" panose="02020603050405020304" pitchFamily="18"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a:solidFill>
                            <a:schemeClr val="tx1"/>
                          </a:solidFill>
                          <a:effectLst/>
                        </a:rPr>
                        <a:t>“未来”</a:t>
                      </a:r>
                      <a:endParaRPr lang="zh-CN" sz="16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dirty="0">
                          <a:solidFill>
                            <a:schemeClr val="tx1"/>
                          </a:solidFill>
                          <a:effectLst/>
                        </a:rPr>
                        <a:t>现行成本</a:t>
                      </a:r>
                      <a:r>
                        <a:rPr lang="en-US" sz="1600" dirty="0">
                          <a:solidFill>
                            <a:schemeClr val="tx1"/>
                          </a:solidFill>
                          <a:effectLst/>
                        </a:rPr>
                        <a:t>/</a:t>
                      </a:r>
                      <a:r>
                        <a:rPr lang="zh-CN" sz="1600" dirty="0">
                          <a:solidFill>
                            <a:schemeClr val="tx1"/>
                          </a:solidFill>
                          <a:effectLst/>
                        </a:rPr>
                        <a:t>未来现金流量</a:t>
                      </a:r>
                      <a:endParaRPr lang="zh-CN" sz="1600" dirty="0">
                        <a:solidFill>
                          <a:schemeClr val="tx1"/>
                        </a:solidFill>
                        <a:effectLst/>
                        <a:latin typeface="NEU-BZ-S92"/>
                        <a:ea typeface="方正书宋_GBK"/>
                        <a:cs typeface="Times New Roman" panose="02020603050405020304" pitchFamily="18"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dirty="0">
                          <a:solidFill>
                            <a:schemeClr val="tx1"/>
                          </a:solidFill>
                          <a:effectLst/>
                        </a:rPr>
                        <a:t>强化企业内部经营管理</a:t>
                      </a:r>
                      <a:r>
                        <a:rPr lang="en-US" sz="1600" dirty="0">
                          <a:solidFill>
                            <a:schemeClr val="tx1"/>
                          </a:solidFill>
                          <a:effectLst/>
                        </a:rPr>
                        <a:t>/</a:t>
                      </a:r>
                      <a:r>
                        <a:rPr lang="zh-CN" sz="1600" dirty="0">
                          <a:solidFill>
                            <a:schemeClr val="tx1"/>
                          </a:solidFill>
                          <a:effectLst/>
                        </a:rPr>
                        <a:t>提高整体经营效益</a:t>
                      </a:r>
                      <a:endParaRPr lang="zh-CN" sz="1600" dirty="0">
                        <a:solidFill>
                          <a:schemeClr val="tx1"/>
                        </a:solidFill>
                        <a:effectLst/>
                        <a:latin typeface="NEU-BZ-S92"/>
                        <a:ea typeface="方正书宋_GBK"/>
                        <a:cs typeface="Times New Roman" panose="02020603050405020304" pitchFamily="18"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35000"/>
                        </a:lnSpc>
                        <a:spcAft>
                          <a:spcPts val="0"/>
                        </a:spcAft>
                      </a:pPr>
                      <a:r>
                        <a:rPr lang="zh-CN" sz="1600" dirty="0">
                          <a:solidFill>
                            <a:schemeClr val="tx1"/>
                          </a:solidFill>
                          <a:effectLst/>
                        </a:rPr>
                        <a:t>熟练运用管理会计工具</a:t>
                      </a:r>
                      <a:r>
                        <a:rPr lang="en-US" sz="1600" dirty="0">
                          <a:solidFill>
                            <a:schemeClr val="tx1"/>
                          </a:solidFill>
                          <a:effectLst/>
                        </a:rPr>
                        <a:t>/</a:t>
                      </a:r>
                      <a:r>
                        <a:rPr lang="zh-CN" sz="1600" dirty="0">
                          <a:solidFill>
                            <a:schemeClr val="tx1"/>
                          </a:solidFill>
                          <a:effectLst/>
                        </a:rPr>
                        <a:t>规划、决策、控制、评价</a:t>
                      </a:r>
                      <a:endParaRPr lang="zh-CN" sz="1600" dirty="0">
                        <a:solidFill>
                          <a:schemeClr val="tx1"/>
                        </a:solidFill>
                        <a:effectLst/>
                        <a:latin typeface="NEU-BZ-S92"/>
                        <a:ea typeface="方正书宋_GBK"/>
                        <a:cs typeface="Times New Roman" panose="02020603050405020304" pitchFamily="18" charset="0"/>
                      </a:endParaRPr>
                    </a:p>
                  </a:txBody>
                  <a:tcPr marL="25400" marR="25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矩形 6"/>
          <p:cNvSpPr/>
          <p:nvPr/>
        </p:nvSpPr>
        <p:spPr>
          <a:xfrm>
            <a:off x="3534687" y="2783077"/>
            <a:ext cx="4685898" cy="271869"/>
          </a:xfrm>
          <a:prstGeom prst="rect">
            <a:avLst/>
          </a:prstGeom>
        </p:spPr>
        <p:txBody>
          <a:bodyPr wrap="none">
            <a:spAutoFit/>
          </a:bodyPr>
          <a:lstStyle/>
          <a:p>
            <a:pPr algn="just">
              <a:lnSpc>
                <a:spcPts val="1350"/>
              </a:lnSpc>
            </a:pPr>
            <a:r>
              <a:rPr lang="zh-CN" altLang="zh-CN" dirty="0">
                <a:solidFill>
                  <a:srgbClr val="000000"/>
                </a:solidFill>
                <a:latin typeface="NEU-BZ-S92"/>
                <a:cs typeface="Times New Roman" panose="02020603050405020304" pitchFamily="18" charset="0"/>
              </a:rPr>
              <a:t>表</a:t>
            </a:r>
            <a:r>
              <a:rPr lang="en-US" altLang="zh-CN" dirty="0">
                <a:solidFill>
                  <a:srgbClr val="000000"/>
                </a:solidFill>
                <a:latin typeface="NEU-BZ-S92"/>
                <a:cs typeface="Times New Roman" panose="02020603050405020304" pitchFamily="18" charset="0"/>
              </a:rPr>
              <a:t>1-6</a:t>
            </a:r>
            <a:r>
              <a:rPr lang="zh-CN" altLang="zh-CN" dirty="0">
                <a:solidFill>
                  <a:srgbClr val="000000"/>
                </a:solidFill>
                <a:latin typeface="NEU-BZ-S92"/>
                <a:cs typeface="Times New Roman" panose="02020603050405020304" pitchFamily="18" charset="0"/>
              </a:rPr>
              <a:t>财务管理、财务会计与管理会计的区别</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63607313"/>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a:latin typeface="汉仪铁线黑-65简" panose="00020600040101010101" charset="-122"/>
                <a:ea typeface="汉仪铁线黑-65简" panose="00020600040101010101" charset="-122"/>
                <a:cs typeface="汉仪铁线黑-65简" panose="00020600040101010101" charset="-122"/>
              </a:rPr>
              <a:t>目</a:t>
            </a:r>
            <a:r>
              <a:rPr lang="en-US" altLang="zh-CN" sz="3200" b="1" dirty="0">
                <a:latin typeface="汉仪铁线黑-65简" panose="00020600040101010101" charset="-122"/>
                <a:ea typeface="汉仪铁线黑-65简" panose="00020600040101010101" charset="-122"/>
                <a:cs typeface="汉仪铁线黑-65简" panose="00020600040101010101" charset="-122"/>
              </a:rPr>
              <a:t> </a:t>
            </a:r>
            <a:r>
              <a:rPr lang="zh-CN" altLang="en-US" sz="3200" b="1" dirty="0">
                <a:latin typeface="汉仪铁线黑-65简" panose="00020600040101010101" charset="-122"/>
                <a:ea typeface="汉仪铁线黑-65简" panose="00020600040101010101" charset="-122"/>
                <a:cs typeface="汉仪铁线黑-65简" panose="00020600040101010101" charset="-122"/>
              </a:rPr>
              <a:t>录  </a:t>
            </a:r>
            <a:r>
              <a:rPr lang="en-US" altLang="zh-CN" sz="3200" b="1" dirty="0" smtClean="0">
                <a:latin typeface="Arial" panose="020B0604020202020204" pitchFamily="34" charset="0"/>
                <a:ea typeface="黑体" panose="02010609060101010101" pitchFamily="49" charset="-122"/>
              </a:rPr>
              <a:t>content</a:t>
            </a:r>
            <a:endParaRPr lang="zh-CN" altLang="en-US" sz="3200"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3</a:t>
            </a:fld>
            <a:endParaRPr lang="zh-CN" altLang="en-US" dirty="0">
              <a:solidFill>
                <a:srgbClr val="000000"/>
              </a:solidFill>
            </a:endParaRPr>
          </a:p>
        </p:txBody>
      </p:sp>
      <p:grpSp>
        <p:nvGrpSpPr>
          <p:cNvPr id="6" name="组合 5"/>
          <p:cNvGrpSpPr/>
          <p:nvPr/>
        </p:nvGrpSpPr>
        <p:grpSpPr>
          <a:xfrm>
            <a:off x="1326145" y="1929586"/>
            <a:ext cx="6390109" cy="3075029"/>
            <a:chOff x="3009756" y="1946691"/>
            <a:chExt cx="6390109" cy="3075029"/>
          </a:xfrm>
        </p:grpSpPr>
        <p:grpSp>
          <p:nvGrpSpPr>
            <p:cNvPr id="7" name="组合 6"/>
            <p:cNvGrpSpPr/>
            <p:nvPr/>
          </p:nvGrpSpPr>
          <p:grpSpPr>
            <a:xfrm>
              <a:off x="3009756" y="1946691"/>
              <a:ext cx="6390109" cy="2279494"/>
              <a:chOff x="2488640" y="2139114"/>
              <a:chExt cx="6390109" cy="2279494"/>
            </a:xfrm>
          </p:grpSpPr>
          <p:grpSp>
            <p:nvGrpSpPr>
              <p:cNvPr id="12" name="Group 4"/>
              <p:cNvGrpSpPr/>
              <p:nvPr/>
            </p:nvGrpSpPr>
            <p:grpSpPr bwMode="auto">
              <a:xfrm>
                <a:off x="2488640" y="2139114"/>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000000"/>
                      </a:solidFill>
                      <a:latin typeface="微软雅黑" panose="020B0503020204020204" pitchFamily="34" charset="-122"/>
                      <a:ea typeface="微软雅黑" panose="020B0503020204020204" pitchFamily="34" charset="-122"/>
                    </a:rPr>
                    <a:t>第一节　企业经营与财务管理</a:t>
                  </a:r>
                  <a:endParaRPr lang="zh-CN" altLang="zh-CN" sz="2000" dirty="0">
                    <a:solidFill>
                      <a:srgbClr val="000000"/>
                    </a:solidFill>
                    <a:latin typeface="微软雅黑" panose="020B0503020204020204" pitchFamily="34" charset="-122"/>
                    <a:ea typeface="微软雅黑" panose="020B0503020204020204" pitchFamily="34" charset="-122"/>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3" name="Group 8"/>
              <p:cNvGrpSpPr/>
              <p:nvPr/>
            </p:nvGrpSpPr>
            <p:grpSpPr bwMode="auto">
              <a:xfrm>
                <a:off x="2488640" y="2975707"/>
                <a:ext cx="6390109" cy="639332"/>
                <a:chOff x="0" y="0"/>
                <a:chExt cx="2982" cy="288"/>
              </a:xfrm>
            </p:grpSpPr>
            <p:sp>
              <p:nvSpPr>
                <p:cNvPr id="18"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9"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000000"/>
                      </a:solidFill>
                      <a:latin typeface="微软雅黑" panose="020B0503020204020204" pitchFamily="34" charset="-122"/>
                      <a:ea typeface="微软雅黑" panose="020B0503020204020204" pitchFamily="34" charset="-122"/>
                    </a:rPr>
                    <a:t>第二节　财务管理目标与代理问题</a:t>
                  </a:r>
                  <a:endParaRPr lang="zh-CN" altLang="en-US" sz="2000" dirty="0">
                    <a:solidFill>
                      <a:srgbClr val="000000"/>
                    </a:solidFill>
                    <a:latin typeface="微软雅黑" panose="020B0503020204020204" pitchFamily="34" charset="-122"/>
                    <a:ea typeface="微软雅黑" panose="020B0503020204020204" pitchFamily="34" charset="-122"/>
                    <a:cs typeface="锐字工房云字库准圆GBK" panose="02010604000000000000" charset="-122"/>
                    <a:sym typeface="+mn-ea"/>
                  </a:endParaRPr>
                </a:p>
              </p:txBody>
            </p:sp>
            <p:sp>
              <p:nvSpPr>
                <p:cNvPr id="20"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4" name="Group 12"/>
              <p:cNvGrpSpPr/>
              <p:nvPr/>
            </p:nvGrpSpPr>
            <p:grpSpPr bwMode="auto">
              <a:xfrm>
                <a:off x="2488640" y="3779276"/>
                <a:ext cx="6390109" cy="639332"/>
                <a:chOff x="0" y="0"/>
                <a:chExt cx="2982" cy="288"/>
              </a:xfrm>
            </p:grpSpPr>
            <p:sp>
              <p:nvSpPr>
                <p:cNvPr id="15"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6"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000000"/>
                      </a:solidFill>
                      <a:latin typeface="微软雅黑" panose="020B0503020204020204" pitchFamily="34" charset="-122"/>
                      <a:ea typeface="微软雅黑" panose="020B0503020204020204" pitchFamily="34" charset="-122"/>
                    </a:rPr>
                    <a:t>第三节　财务管理环境</a:t>
                  </a:r>
                  <a:endParaRPr lang="zh-CN" altLang="en-US" sz="2000"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17"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grpSp>
          <p:nvGrpSpPr>
            <p:cNvPr id="8" name="Group 4"/>
            <p:cNvGrpSpPr/>
            <p:nvPr/>
          </p:nvGrpSpPr>
          <p:grpSpPr bwMode="auto">
            <a:xfrm>
              <a:off x="3009756" y="4382388"/>
              <a:ext cx="6390109" cy="639332"/>
              <a:chOff x="0" y="0"/>
              <a:chExt cx="2982" cy="288"/>
            </a:xfrm>
          </p:grpSpPr>
          <p:sp>
            <p:nvSpPr>
              <p:cNvPr id="9"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0" name="Rectangle 6"/>
              <p:cNvSpPr>
                <a:spLocks noChangeArrowheads="1"/>
              </p:cNvSpPr>
              <p:nvPr/>
            </p:nvSpPr>
            <p:spPr bwMode="auto">
              <a:xfrm>
                <a:off x="299" y="67"/>
                <a:ext cx="2639"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000000"/>
                    </a:solidFill>
                    <a:latin typeface="微软雅黑" panose="020B0503020204020204" pitchFamily="34" charset="-122"/>
                    <a:ea typeface="微软雅黑" panose="020B0503020204020204" pitchFamily="34" charset="-122"/>
                  </a:rPr>
                  <a:t>第四节　财务管理、财务会计与管理会计</a:t>
                </a:r>
                <a:endParaRPr lang="zh-CN" altLang="en-US" sz="2000"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11"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61971189"/>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00"/>
                </a:solidFill>
              </a:rPr>
              <a:t>第一节　企业经营与财务管理</a:t>
            </a:r>
            <a:endParaRPr lang="zh-CN" altLang="zh-CN" dirty="0">
              <a:solidFill>
                <a:srgbClr val="000000"/>
              </a:solidFill>
            </a:endParaRPr>
          </a:p>
        </p:txBody>
      </p:sp>
      <p:sp>
        <p:nvSpPr>
          <p:cNvPr id="3" name="内容占位符 2"/>
          <p:cNvSpPr>
            <a:spLocks noGrp="1"/>
          </p:cNvSpPr>
          <p:nvPr>
            <p:ph idx="1"/>
          </p:nvPr>
        </p:nvSpPr>
        <p:spPr>
          <a:xfrm>
            <a:off x="657225" y="1539240"/>
            <a:ext cx="10740390" cy="4609465"/>
          </a:xfrm>
        </p:spPr>
        <p:txBody>
          <a:bodyPr/>
          <a:lstStyle/>
          <a:p>
            <a:pPr marL="0" indent="0">
              <a:buNone/>
            </a:pPr>
            <a:r>
              <a:rPr lang="zh-CN" altLang="zh-CN" sz="2600" b="1" dirty="0">
                <a:latin typeface="黑体" panose="02010609060101010101" charset="-122"/>
                <a:ea typeface="黑体" panose="02010609060101010101" charset="-122"/>
              </a:rPr>
              <a:t>一、企业经营与财务活动</a:t>
            </a:r>
          </a:p>
          <a:p>
            <a:r>
              <a:rPr lang="zh-CN" altLang="zh-CN" dirty="0"/>
              <a:t>企业的生产经营过程大致表现为两类</a:t>
            </a:r>
            <a:r>
              <a:rPr lang="en-US" altLang="zh-CN" dirty="0"/>
              <a:t>,</a:t>
            </a:r>
            <a:r>
              <a:rPr lang="zh-CN" altLang="zh-CN" dirty="0"/>
              <a:t>即物质的输入与输出、资金的支出与收入。在企业可持续经营的前提下</a:t>
            </a:r>
            <a:r>
              <a:rPr lang="en-US" altLang="zh-CN" dirty="0"/>
              <a:t>,</a:t>
            </a:r>
            <a:r>
              <a:rPr lang="zh-CN" altLang="zh-CN" dirty="0"/>
              <a:t>企业的财务活动是企业资金收支活动的总称。企业经营与财务活动密不可分</a:t>
            </a:r>
            <a:r>
              <a:rPr lang="en-US" altLang="zh-CN" dirty="0"/>
              <a:t>,</a:t>
            </a:r>
            <a:r>
              <a:rPr lang="zh-CN" altLang="zh-CN" dirty="0"/>
              <a:t>资金通过一定的财务活动从而在企业经营流程中流通</a:t>
            </a:r>
            <a:r>
              <a:rPr lang="en-US" altLang="zh-CN" dirty="0"/>
              <a:t>,</a:t>
            </a:r>
            <a:r>
              <a:rPr lang="zh-CN" altLang="zh-CN" dirty="0"/>
              <a:t>而后创造价值。财务活动可分为四大类</a:t>
            </a:r>
            <a:r>
              <a:rPr lang="en-US" altLang="zh-CN" dirty="0"/>
              <a:t>(</a:t>
            </a:r>
            <a:r>
              <a:rPr lang="zh-CN" altLang="zh-CN" dirty="0"/>
              <a:t>见图</a:t>
            </a:r>
            <a:r>
              <a:rPr lang="en-US" altLang="zh-CN" dirty="0"/>
              <a:t>1-1),</a:t>
            </a:r>
            <a:r>
              <a:rPr lang="zh-CN" altLang="zh-CN" dirty="0"/>
              <a:t>即筹资活动、投资活动、营运活动以及分配活动。</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4</a:t>
            </a:fld>
            <a:endParaRPr lang="zh-CN" altLang="en-US" dirty="0">
              <a:solidFill>
                <a:srgbClr val="000000"/>
              </a:solidFill>
            </a:endParaRPr>
          </a:p>
        </p:txBody>
      </p:sp>
      <p:pic>
        <p:nvPicPr>
          <p:cNvPr id="6" name="101.jpg" descr="id:2147497220;FounderCES"/>
          <p:cNvPicPr/>
          <p:nvPr/>
        </p:nvPicPr>
        <p:blipFill>
          <a:blip r:embed="rId2"/>
          <a:stretch>
            <a:fillRect/>
          </a:stretch>
        </p:blipFill>
        <p:spPr>
          <a:xfrm>
            <a:off x="3340100" y="3581605"/>
            <a:ext cx="6335403" cy="2295231"/>
          </a:xfrm>
          <a:prstGeom prst="rect">
            <a:avLst/>
          </a:prstGeom>
        </p:spPr>
      </p:pic>
      <p:sp>
        <p:nvSpPr>
          <p:cNvPr id="7" name="矩形 6"/>
          <p:cNvSpPr/>
          <p:nvPr/>
        </p:nvSpPr>
        <p:spPr>
          <a:xfrm>
            <a:off x="5325947" y="5957328"/>
            <a:ext cx="2377574" cy="271869"/>
          </a:xfrm>
          <a:prstGeom prst="rect">
            <a:avLst/>
          </a:prstGeom>
        </p:spPr>
        <p:txBody>
          <a:bodyPr wrap="none">
            <a:spAutoFit/>
          </a:bodyPr>
          <a:lstStyle/>
          <a:p>
            <a:pPr algn="just">
              <a:lnSpc>
                <a:spcPts val="1350"/>
              </a:lnSpc>
            </a:pPr>
            <a:r>
              <a:rPr lang="zh-CN" altLang="zh-CN" dirty="0">
                <a:solidFill>
                  <a:srgbClr val="000000"/>
                </a:solidFill>
                <a:latin typeface="NEU-BZ-S92"/>
                <a:cs typeface="Times New Roman" panose="02020603050405020304" pitchFamily="18" charset="0"/>
              </a:rPr>
              <a:t>图</a:t>
            </a:r>
            <a:r>
              <a:rPr lang="en-US" altLang="zh-CN" dirty="0">
                <a:solidFill>
                  <a:srgbClr val="000000"/>
                </a:solidFill>
                <a:latin typeface="NEU-BZ-S92"/>
                <a:cs typeface="Times New Roman" panose="02020603050405020304" pitchFamily="18" charset="0"/>
              </a:rPr>
              <a:t>1-1</a:t>
            </a:r>
            <a:r>
              <a:rPr lang="zh-CN" altLang="zh-CN" dirty="0">
                <a:solidFill>
                  <a:srgbClr val="000000"/>
                </a:solidFill>
                <a:latin typeface="NEU-BZ-S92"/>
                <a:cs typeface="Times New Roman" panose="02020603050405020304" pitchFamily="18" charset="0"/>
              </a:rPr>
              <a:t>　企业财务活动</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1732208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00"/>
                </a:solidFill>
              </a:rPr>
              <a:t>第一节　企业经营与财务管理</a:t>
            </a:r>
            <a:endParaRPr lang="zh-CN" altLang="zh-CN" dirty="0">
              <a:solidFill>
                <a:srgbClr val="000000"/>
              </a:solidFill>
            </a:endParaRPr>
          </a:p>
        </p:txBody>
      </p:sp>
      <p:sp>
        <p:nvSpPr>
          <p:cNvPr id="3" name="内容占位符 2"/>
          <p:cNvSpPr>
            <a:spLocks noGrp="1"/>
          </p:cNvSpPr>
          <p:nvPr>
            <p:ph idx="1"/>
          </p:nvPr>
        </p:nvSpPr>
        <p:spPr>
          <a:xfrm>
            <a:off x="678180" y="1539240"/>
            <a:ext cx="10881474" cy="4609465"/>
          </a:xfrm>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筹资活动</a:t>
            </a:r>
          </a:p>
          <a:p>
            <a:r>
              <a:rPr lang="zh-CN" altLang="zh-CN" dirty="0"/>
              <a:t>财务活动中的筹资活动</a:t>
            </a:r>
            <a:r>
              <a:rPr lang="en-US" altLang="zh-CN" dirty="0"/>
              <a:t>,</a:t>
            </a:r>
            <a:r>
              <a:rPr lang="zh-CN" altLang="zh-CN" dirty="0"/>
              <a:t>即指企业根据其生产经营、扩张发展、调整资本结构等需要通过各种筹资渠道筹集资本的活动。</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投资活动</a:t>
            </a:r>
          </a:p>
          <a:p>
            <a:r>
              <a:rPr lang="zh-CN" altLang="zh-CN" dirty="0"/>
              <a:t>广义上</a:t>
            </a:r>
            <a:r>
              <a:rPr lang="en-US" altLang="zh-CN" dirty="0"/>
              <a:t>,</a:t>
            </a:r>
            <a:r>
              <a:rPr lang="zh-CN" altLang="zh-CN" dirty="0"/>
              <a:t>投资活动分为对内投资与对外投资。对内投资指的是企业将所筹集的资金投入内部使用的过程</a:t>
            </a:r>
            <a:r>
              <a:rPr lang="en-US" altLang="zh-CN" dirty="0"/>
              <a:t>,</a:t>
            </a:r>
            <a:r>
              <a:rPr lang="zh-CN" altLang="zh-CN" dirty="0"/>
              <a:t>如购置固定资产、无形资产、在建工程等</a:t>
            </a:r>
            <a:r>
              <a:rPr lang="en-US" altLang="zh-CN" dirty="0"/>
              <a:t>;</a:t>
            </a:r>
            <a:r>
              <a:rPr lang="zh-CN" altLang="zh-CN" dirty="0"/>
              <a:t>而对外投资指的是企业将所筹集的资金对外放资</a:t>
            </a:r>
            <a:r>
              <a:rPr lang="en-US" altLang="zh-CN" dirty="0"/>
              <a:t>,</a:t>
            </a:r>
            <a:r>
              <a:rPr lang="zh-CN" altLang="zh-CN" dirty="0"/>
              <a:t>如投资其他企业的项目或购买其他企业的股票等。狭义上</a:t>
            </a:r>
            <a:r>
              <a:rPr lang="en-US" altLang="zh-CN" dirty="0"/>
              <a:t>,</a:t>
            </a:r>
            <a:r>
              <a:rPr lang="zh-CN" altLang="zh-CN" dirty="0"/>
              <a:t>投资活动常指对外投资。投资活动旨在将企业筹集到的资金切实地投入生产经营活动中</a:t>
            </a:r>
            <a:r>
              <a:rPr lang="en-US" altLang="zh-CN" dirty="0"/>
              <a:t>,</a:t>
            </a:r>
            <a:r>
              <a:rPr lang="zh-CN" altLang="zh-CN" dirty="0"/>
              <a:t>从而变现获利</a:t>
            </a:r>
            <a:r>
              <a:rPr lang="en-US" altLang="zh-CN" dirty="0"/>
              <a:t>,</a:t>
            </a:r>
            <a:r>
              <a:rPr lang="zh-CN" altLang="zh-CN" dirty="0"/>
              <a:t>为企业创造价值</a:t>
            </a:r>
            <a:r>
              <a:rPr lang="zh-CN" altLang="zh-CN" dirty="0" smtClean="0"/>
              <a:t>。</a:t>
            </a:r>
            <a:endParaRPr lang="zh-CN" altLang="zh-CN"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5</a:t>
            </a:fld>
            <a:endParaRPr lang="zh-CN" altLang="en-US" dirty="0">
              <a:solidFill>
                <a:srgbClr val="000000"/>
              </a:solidFill>
            </a:endParaRPr>
          </a:p>
        </p:txBody>
      </p:sp>
    </p:spTree>
    <p:extLst>
      <p:ext uri="{BB962C8B-B14F-4D97-AF65-F5344CB8AC3E}">
        <p14:creationId xmlns:p14="http://schemas.microsoft.com/office/powerpoint/2010/main" val="270039147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00"/>
                </a:solidFill>
              </a:rPr>
              <a:t>第一节　企业经营与财务管理</a:t>
            </a:r>
            <a:endParaRPr lang="zh-CN" altLang="zh-CN" dirty="0">
              <a:solidFill>
                <a:srgbClr val="000000"/>
              </a:solidFill>
            </a:endParaRPr>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营运活动</a:t>
            </a:r>
          </a:p>
          <a:p>
            <a:r>
              <a:rPr lang="zh-CN" altLang="zh-CN" dirty="0"/>
              <a:t>在企业的日常经营中会产生一系列的资金收支</a:t>
            </a:r>
            <a:r>
              <a:rPr lang="en-US" altLang="zh-CN" dirty="0"/>
              <a:t>,</a:t>
            </a:r>
            <a:r>
              <a:rPr lang="zh-CN" altLang="zh-CN" dirty="0"/>
              <a:t>如原材料的购买、薪酬的支付与其他营业费用的资金支出</a:t>
            </a:r>
            <a:r>
              <a:rPr lang="en-US" altLang="zh-CN" dirty="0"/>
              <a:t>,</a:t>
            </a:r>
            <a:r>
              <a:rPr lang="zh-CN" altLang="zh-CN" dirty="0"/>
              <a:t>短期借款、银行透支、销售所得等资金收入。</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分配活动</a:t>
            </a:r>
          </a:p>
          <a:p>
            <a:r>
              <a:rPr lang="zh-CN" altLang="zh-CN" dirty="0"/>
              <a:t>企业的利润在经过一系列程序后最终需要向投资者分配</a:t>
            </a:r>
            <a:r>
              <a:rPr lang="en-US" altLang="zh-CN" dirty="0"/>
              <a:t>,</a:t>
            </a:r>
            <a:r>
              <a:rPr lang="zh-CN" altLang="zh-CN" dirty="0"/>
              <a:t>此种由企业利润分配引起的财务活动称为分配活动。企业的利润首先需要依法纳税</a:t>
            </a:r>
            <a:r>
              <a:rPr lang="en-US" altLang="zh-CN" dirty="0"/>
              <a:t>,</a:t>
            </a:r>
            <a:r>
              <a:rPr lang="zh-CN" altLang="zh-CN" dirty="0"/>
              <a:t>其次再填补往年亏损以及提取公积金</a:t>
            </a:r>
            <a:r>
              <a:rPr lang="en-US" altLang="zh-CN" dirty="0"/>
              <a:t>,</a:t>
            </a:r>
            <a:r>
              <a:rPr lang="zh-CN" altLang="zh-CN" dirty="0"/>
              <a:t>最后再按照清偿顺序向投资者进行利润分配。</a:t>
            </a:r>
          </a:p>
          <a:p>
            <a:endParaRPr lang="zh-CN" altLang="en-US" dirty="0"/>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6</a:t>
            </a:fld>
            <a:endParaRPr lang="zh-CN" altLang="en-US" dirty="0">
              <a:solidFill>
                <a:srgbClr val="000000"/>
              </a:solidFill>
            </a:endParaRPr>
          </a:p>
        </p:txBody>
      </p:sp>
    </p:spTree>
    <p:extLst>
      <p:ext uri="{BB962C8B-B14F-4D97-AF65-F5344CB8AC3E}">
        <p14:creationId xmlns:p14="http://schemas.microsoft.com/office/powerpoint/2010/main" val="3424240219"/>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00"/>
                </a:solidFill>
              </a:rPr>
              <a:t>第一节　企业经营与财务管理</a:t>
            </a:r>
            <a:endParaRPr lang="zh-CN" altLang="zh-CN" dirty="0">
              <a:solidFill>
                <a:srgbClr val="000000"/>
              </a:solidFill>
            </a:endParaRP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二、企业经营与财务关系</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企业财务关系的四个层次</a:t>
            </a:r>
          </a:p>
          <a:p>
            <a:r>
              <a:rPr lang="zh-CN" altLang="zh-CN" dirty="0"/>
              <a:t>主导性关系</a:t>
            </a:r>
            <a:r>
              <a:rPr lang="en-US" altLang="zh-CN" dirty="0"/>
              <a:t>:</a:t>
            </a:r>
            <a:r>
              <a:rPr lang="zh-CN" altLang="zh-CN" dirty="0"/>
              <a:t>此类关系影响到企业的生存与可持续性发展</a:t>
            </a:r>
            <a:r>
              <a:rPr lang="en-US" altLang="zh-CN" dirty="0"/>
              <a:t>,</a:t>
            </a:r>
            <a:r>
              <a:rPr lang="zh-CN" altLang="zh-CN" dirty="0"/>
              <a:t>其囊括了企业与董事会和监事会、投资者以及国家之间的财务关系。</a:t>
            </a:r>
          </a:p>
          <a:p>
            <a:r>
              <a:rPr lang="zh-CN" altLang="zh-CN" dirty="0"/>
              <a:t>内政关系</a:t>
            </a:r>
            <a:r>
              <a:rPr lang="en-US" altLang="zh-CN" dirty="0"/>
              <a:t>:</a:t>
            </a:r>
            <a:r>
              <a:rPr lang="zh-CN" altLang="zh-CN" dirty="0"/>
              <a:t>此类关系影响到企业的日常经营</a:t>
            </a:r>
            <a:r>
              <a:rPr lang="en-US" altLang="zh-CN" dirty="0"/>
              <a:t>,</a:t>
            </a:r>
            <a:r>
              <a:rPr lang="zh-CN" altLang="zh-CN" dirty="0"/>
              <a:t>主要体现为企业内部各单位的财务关系。</a:t>
            </a:r>
          </a:p>
          <a:p>
            <a:r>
              <a:rPr lang="zh-CN" altLang="zh-CN" dirty="0"/>
              <a:t>基础关系</a:t>
            </a:r>
            <a:r>
              <a:rPr lang="en-US" altLang="zh-CN" dirty="0"/>
              <a:t>:</a:t>
            </a:r>
            <a:r>
              <a:rPr lang="zh-CN" altLang="zh-CN" dirty="0"/>
              <a:t>此类关系是企业维持生产经营的基石</a:t>
            </a:r>
            <a:r>
              <a:rPr lang="en-US" altLang="zh-CN" dirty="0"/>
              <a:t>,</a:t>
            </a:r>
            <a:r>
              <a:rPr lang="zh-CN" altLang="zh-CN" dirty="0"/>
              <a:t>主要体现为企业与职工的关系。</a:t>
            </a:r>
          </a:p>
          <a:p>
            <a:r>
              <a:rPr lang="zh-CN" altLang="zh-CN" dirty="0"/>
              <a:t>与其他财务主体的关系</a:t>
            </a:r>
            <a:r>
              <a:rPr lang="en-US" altLang="zh-CN" dirty="0"/>
              <a:t>:</a:t>
            </a:r>
            <a:r>
              <a:rPr lang="zh-CN" altLang="zh-CN" dirty="0"/>
              <a:t>此类关系往往不直接影响到企业的生存。比如企业与债权人之间的财务关系、企业与债务人之间的财务关系</a:t>
            </a:r>
            <a:r>
              <a:rPr lang="en-US" altLang="zh-CN" dirty="0"/>
              <a:t>,</a:t>
            </a:r>
            <a:r>
              <a:rPr lang="zh-CN" altLang="zh-CN" dirty="0"/>
              <a:t>不论企业是处于债权人还是债务人的位置</a:t>
            </a:r>
            <a:r>
              <a:rPr lang="en-US" altLang="zh-CN" dirty="0"/>
              <a:t>,</a:t>
            </a:r>
            <a:r>
              <a:rPr lang="zh-CN" altLang="zh-CN" dirty="0"/>
              <a:t>双方都构成了建立在契约之上的经济利益关系。</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7</a:t>
            </a:fld>
            <a:endParaRPr lang="zh-CN" altLang="en-US" dirty="0">
              <a:solidFill>
                <a:srgbClr val="000000"/>
              </a:solidFill>
            </a:endParaRPr>
          </a:p>
        </p:txBody>
      </p:sp>
    </p:spTree>
    <p:extLst>
      <p:ext uri="{BB962C8B-B14F-4D97-AF65-F5344CB8AC3E}">
        <p14:creationId xmlns:p14="http://schemas.microsoft.com/office/powerpoint/2010/main" val="258178783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00"/>
                </a:solidFill>
              </a:rPr>
              <a:t>第一节　企业经营与财务管理</a:t>
            </a:r>
            <a:endParaRPr lang="zh-CN" altLang="zh-CN" dirty="0">
              <a:solidFill>
                <a:srgbClr val="000000"/>
              </a:solidFill>
            </a:endParaRPr>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财务关系的主要类型</a:t>
            </a:r>
          </a:p>
          <a:p>
            <a:r>
              <a:rPr lang="en-US" altLang="zh-CN" dirty="0"/>
              <a:t>1.</a:t>
            </a:r>
            <a:r>
              <a:rPr lang="zh-CN" altLang="zh-CN" dirty="0"/>
              <a:t>企业与董事会、监事会的财务关系</a:t>
            </a:r>
          </a:p>
          <a:p>
            <a:r>
              <a:rPr lang="en-US" altLang="zh-CN" dirty="0"/>
              <a:t>2.</a:t>
            </a:r>
            <a:r>
              <a:rPr lang="zh-CN" altLang="zh-CN" dirty="0"/>
              <a:t>企业与出资者的财务关系</a:t>
            </a:r>
          </a:p>
          <a:p>
            <a:r>
              <a:rPr lang="en-US" altLang="zh-CN" dirty="0"/>
              <a:t>3.</a:t>
            </a:r>
            <a:r>
              <a:rPr lang="zh-CN" altLang="zh-CN" dirty="0"/>
              <a:t>企业与债权人的财务关系</a:t>
            </a:r>
          </a:p>
          <a:p>
            <a:r>
              <a:rPr lang="en-US" altLang="zh-CN" dirty="0"/>
              <a:t>4.</a:t>
            </a:r>
            <a:r>
              <a:rPr lang="zh-CN" altLang="zh-CN" dirty="0"/>
              <a:t>企业与国家的财务关系</a:t>
            </a:r>
          </a:p>
          <a:p>
            <a:r>
              <a:rPr lang="en-US" altLang="zh-CN" dirty="0"/>
              <a:t>5.</a:t>
            </a:r>
            <a:r>
              <a:rPr lang="zh-CN" altLang="zh-CN" dirty="0"/>
              <a:t>企业内部各单位之间的财务关系</a:t>
            </a:r>
          </a:p>
          <a:p>
            <a:r>
              <a:rPr lang="en-US" altLang="zh-CN" dirty="0"/>
              <a:t>6.</a:t>
            </a:r>
            <a:r>
              <a:rPr lang="zh-CN" altLang="zh-CN" dirty="0"/>
              <a:t>企业与职工的关系</a:t>
            </a:r>
          </a:p>
          <a:p>
            <a:r>
              <a:rPr lang="en-US" altLang="zh-CN" dirty="0"/>
              <a:t>7.</a:t>
            </a:r>
            <a:r>
              <a:rPr lang="zh-CN" altLang="zh-CN" dirty="0"/>
              <a:t>企业与受资者、债务人的关系</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8</a:t>
            </a:fld>
            <a:endParaRPr lang="zh-CN" altLang="en-US" dirty="0">
              <a:solidFill>
                <a:srgbClr val="000000"/>
              </a:solidFill>
            </a:endParaRPr>
          </a:p>
        </p:txBody>
      </p:sp>
    </p:spTree>
    <p:extLst>
      <p:ext uri="{BB962C8B-B14F-4D97-AF65-F5344CB8AC3E}">
        <p14:creationId xmlns:p14="http://schemas.microsoft.com/office/powerpoint/2010/main" val="32699345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00"/>
                </a:solidFill>
              </a:rPr>
              <a:t>第一节　企业经营与财务管理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三、企业组织形式</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独资企业</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合伙企业</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公司制企业</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9</a:t>
            </a:fld>
            <a:endParaRPr lang="zh-CN" altLang="en-US" dirty="0">
              <a:solidFill>
                <a:srgbClr val="000000"/>
              </a:solidFill>
            </a:endParaRPr>
          </a:p>
        </p:txBody>
      </p:sp>
    </p:spTree>
    <p:extLst>
      <p:ext uri="{BB962C8B-B14F-4D97-AF65-F5344CB8AC3E}">
        <p14:creationId xmlns:p14="http://schemas.microsoft.com/office/powerpoint/2010/main" val="626390594"/>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1596</Words>
  <Application>Microsoft Office PowerPoint</Application>
  <PresentationFormat>宽屏</PresentationFormat>
  <Paragraphs>185</Paragraphs>
  <Slides>22</Slides>
  <Notes>0</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22</vt:i4>
      </vt:variant>
    </vt:vector>
  </HeadingPairs>
  <TitlesOfParts>
    <vt:vector size="39" baseType="lpstr">
      <vt:lpstr>GungsuhChe</vt:lpstr>
      <vt:lpstr>NEU-BZ-S92</vt:lpstr>
      <vt:lpstr>方正粗黑宋简体</vt:lpstr>
      <vt:lpstr>方正书宋_GBK</vt:lpstr>
      <vt:lpstr>汉仪铁线黑-65简</vt:lpstr>
      <vt:lpstr>黑体</vt:lpstr>
      <vt:lpstr>楷体</vt:lpstr>
      <vt:lpstr>锐字工房云字库准圆GBK</vt:lpstr>
      <vt:lpstr>宋体</vt:lpstr>
      <vt:lpstr>微软雅黑</vt:lpstr>
      <vt:lpstr>Arial</vt:lpstr>
      <vt:lpstr>Calibri</vt:lpstr>
      <vt:lpstr>Calibri Light</vt:lpstr>
      <vt:lpstr>Times New Roman</vt:lpstr>
      <vt:lpstr>Office 主题</vt:lpstr>
      <vt:lpstr>默认设计模板</vt:lpstr>
      <vt:lpstr>1_自定义设计方案</vt:lpstr>
      <vt:lpstr>PowerPoint 演示文稿</vt:lpstr>
      <vt:lpstr>第一章　财务管理总论</vt:lpstr>
      <vt:lpstr>目 录  content</vt:lpstr>
      <vt:lpstr>第一节　企业经营与财务管理</vt:lpstr>
      <vt:lpstr>第一节　企业经营与财务管理</vt:lpstr>
      <vt:lpstr>第一节　企业经营与财务管理</vt:lpstr>
      <vt:lpstr>第一节　企业经营与财务管理</vt:lpstr>
      <vt:lpstr>第一节　企业经营与财务管理</vt:lpstr>
      <vt:lpstr>第一节　企业经营与财务管理</vt:lpstr>
      <vt:lpstr>第二节　财务管理目标与代理问题</vt:lpstr>
      <vt:lpstr>第二节　财务管理目标与代理问题</vt:lpstr>
      <vt:lpstr>第二节　财务管理目标与代理问题</vt:lpstr>
      <vt:lpstr>第二节　财务管理目标与代理问题</vt:lpstr>
      <vt:lpstr>第三节　财务管理环境</vt:lpstr>
      <vt:lpstr>第三节　财务管理环境</vt:lpstr>
      <vt:lpstr>第三节　财务管理环境</vt:lpstr>
      <vt:lpstr>第三节　财务管理环境</vt:lpstr>
      <vt:lpstr>第三节　财务管理环境</vt:lpstr>
      <vt:lpstr>第四节　财务管理、财务会计与管理会计</vt:lpstr>
      <vt:lpstr>第四节　财务管理、财务会计与管理会计</vt:lpstr>
      <vt:lpstr>第四节　财务管理、财务会计与管理会计</vt:lpstr>
      <vt:lpstr>第四节　财务管理、财务会计与管理会计</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2024-03-15T14:02:43Z</dcterms:created>
  <dcterms:modified xsi:type="dcterms:W3CDTF">2024-03-15T14:04:43Z</dcterms:modified>
</cp:coreProperties>
</file>