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40" autoAdjust="0"/>
    <p:restoredTop sz="94660"/>
  </p:normalViewPr>
  <p:slideViewPr>
    <p:cSldViewPr snapToGrid="0">
      <p:cViewPr varScale="1">
        <p:scale>
          <a:sx n="67" d="100"/>
          <a:sy n="67" d="100"/>
        </p:scale>
        <p:origin x="78"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42998CF-357A-410A-8450-823C7D1A8315}"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60133D-D25B-41BA-8D64-A736AA855E00}" type="slidenum">
              <a:rPr lang="zh-CN" altLang="en-US" smtClean="0"/>
              <a:t>‹#›</a:t>
            </a:fld>
            <a:endParaRPr lang="zh-CN" altLang="en-US"/>
          </a:p>
        </p:txBody>
      </p:sp>
    </p:spTree>
    <p:extLst>
      <p:ext uri="{BB962C8B-B14F-4D97-AF65-F5344CB8AC3E}">
        <p14:creationId xmlns:p14="http://schemas.microsoft.com/office/powerpoint/2010/main" val="3799937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2998CF-357A-410A-8450-823C7D1A8315}"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60133D-D25B-41BA-8D64-A736AA855E00}" type="slidenum">
              <a:rPr lang="zh-CN" altLang="en-US" smtClean="0"/>
              <a:t>‹#›</a:t>
            </a:fld>
            <a:endParaRPr lang="zh-CN" altLang="en-US"/>
          </a:p>
        </p:txBody>
      </p:sp>
    </p:spTree>
    <p:extLst>
      <p:ext uri="{BB962C8B-B14F-4D97-AF65-F5344CB8AC3E}">
        <p14:creationId xmlns:p14="http://schemas.microsoft.com/office/powerpoint/2010/main" val="4225491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2998CF-357A-410A-8450-823C7D1A8315}"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60133D-D25B-41BA-8D64-A736AA855E00}" type="slidenum">
              <a:rPr lang="zh-CN" altLang="en-US" smtClean="0"/>
              <a:t>‹#›</a:t>
            </a:fld>
            <a:endParaRPr lang="zh-CN" altLang="en-US"/>
          </a:p>
        </p:txBody>
      </p:sp>
    </p:spTree>
    <p:extLst>
      <p:ext uri="{BB962C8B-B14F-4D97-AF65-F5344CB8AC3E}">
        <p14:creationId xmlns:p14="http://schemas.microsoft.com/office/powerpoint/2010/main" val="12224039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1874837"/>
          </a:xfrm>
        </p:spPr>
        <p:txBody>
          <a:bodyPr anchor="b">
            <a:normAutofit/>
          </a:bodyPr>
          <a:lstStyle>
            <a:lvl1pPr algn="ctr">
              <a:defRPr sz="5400" b="1">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38405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78180" y="1539240"/>
            <a:ext cx="10740390" cy="4609465"/>
          </a:xfrm>
        </p:spPr>
        <p:txBody>
          <a:bodyPr/>
          <a:lstStyle>
            <a:lvl1pPr algn="just" eaLnBrk="0" fontAlgn="base" latinLnBrk="0" hangingPunct="0">
              <a:lnSpc>
                <a:spcPct val="135000"/>
              </a:lnSpc>
              <a:spcBef>
                <a:spcPts val="0"/>
              </a:spcBef>
              <a:defRPr>
                <a:latin typeface="+mn-ea"/>
                <a:ea typeface="+mn-ea"/>
              </a:defRPr>
            </a:lvl1pPr>
            <a:lvl2pPr algn="just" eaLnBrk="0" fontAlgn="base" latinLnBrk="0" hangingPunct="0">
              <a:lnSpc>
                <a:spcPct val="135000"/>
              </a:lnSpc>
              <a:spcBef>
                <a:spcPts val="0"/>
              </a:spcBef>
              <a:defRPr>
                <a:latin typeface="+mn-ea"/>
                <a:ea typeface="+mn-ea"/>
              </a:defRPr>
            </a:lvl2pPr>
            <a:lvl3pPr algn="just" eaLnBrk="0" fontAlgn="base" latinLnBrk="0" hangingPunct="0">
              <a:lnSpc>
                <a:spcPct val="135000"/>
              </a:lnSpc>
              <a:spcBef>
                <a:spcPts val="0"/>
              </a:spcBef>
              <a:defRPr>
                <a:latin typeface="+mn-ea"/>
                <a:ea typeface="+mn-ea"/>
              </a:defRPr>
            </a:lvl3pPr>
            <a:lvl4pPr algn="just" eaLnBrk="0" fontAlgn="base" latinLnBrk="0" hangingPunct="0">
              <a:lnSpc>
                <a:spcPct val="135000"/>
              </a:lnSpc>
              <a:spcBef>
                <a:spcPts val="0"/>
              </a:spcBef>
              <a:defRPr>
                <a:latin typeface="+mn-ea"/>
                <a:ea typeface="+mn-ea"/>
              </a:defRPr>
            </a:lvl4pPr>
            <a:lvl5pPr algn="just" eaLnBrk="0" fontAlgn="base" latinLnBrk="0" hangingPunct="0">
              <a:lnSpc>
                <a:spcPct val="135000"/>
              </a:lnSpc>
              <a:spcBef>
                <a:spcPts val="0"/>
              </a:spcBef>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sp>
        <p:nvSpPr>
          <p:cNvPr id="6" name="灯片编号占位符 5"/>
          <p:cNvSpPr>
            <a:spLocks noGrp="1"/>
          </p:cNvSpPr>
          <p:nvPr>
            <p:ph type="sldNum" sz="quarter" idx="12"/>
          </p:nvPr>
        </p:nvSpPr>
        <p:spPr>
          <a:xfrm>
            <a:off x="8458200" y="6457950"/>
            <a:ext cx="2870200" cy="365125"/>
          </a:xfrm>
        </p:spPr>
        <p:txBody>
          <a:bodyPr/>
          <a:lstStyle/>
          <a:p>
            <a:r>
              <a:rPr lang="en-US" altLang="zh-CN" dirty="0" smtClean="0">
                <a:solidFill>
                  <a:srgbClr val="000000"/>
                </a:solidFill>
              </a:rPr>
              <a:t>Page </a:t>
            </a:r>
            <a:fld id="{565CE74E-AB26-4998-AD42-012C4C1AD076}" type="slidenum">
              <a:rPr lang="zh-CN" altLang="en-US" smtClean="0">
                <a:solidFill>
                  <a:srgbClr val="000000"/>
                </a:solidFill>
              </a:rPr>
              <a:pPr/>
              <a:t>‹#›</a:t>
            </a:fld>
            <a:endParaRPr lang="zh-CN" altLang="en-US" dirty="0">
              <a:solidFill>
                <a:srgbClr val="000000"/>
              </a:solidFill>
            </a:endParaRPr>
          </a:p>
        </p:txBody>
      </p:sp>
    </p:spTree>
    <p:extLst>
      <p:ext uri="{BB962C8B-B14F-4D97-AF65-F5344CB8AC3E}">
        <p14:creationId xmlns:p14="http://schemas.microsoft.com/office/powerpoint/2010/main" val="277546253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2998CF-357A-410A-8450-823C7D1A8315}"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60133D-D25B-41BA-8D64-A736AA855E00}" type="slidenum">
              <a:rPr lang="zh-CN" altLang="en-US" smtClean="0"/>
              <a:t>‹#›</a:t>
            </a:fld>
            <a:endParaRPr lang="zh-CN" altLang="en-US"/>
          </a:p>
        </p:txBody>
      </p:sp>
    </p:spTree>
    <p:extLst>
      <p:ext uri="{BB962C8B-B14F-4D97-AF65-F5344CB8AC3E}">
        <p14:creationId xmlns:p14="http://schemas.microsoft.com/office/powerpoint/2010/main" val="1361861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42998CF-357A-410A-8450-823C7D1A8315}"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60133D-D25B-41BA-8D64-A736AA855E00}" type="slidenum">
              <a:rPr lang="zh-CN" altLang="en-US" smtClean="0"/>
              <a:t>‹#›</a:t>
            </a:fld>
            <a:endParaRPr lang="zh-CN" altLang="en-US"/>
          </a:p>
        </p:txBody>
      </p:sp>
    </p:spTree>
    <p:extLst>
      <p:ext uri="{BB962C8B-B14F-4D97-AF65-F5344CB8AC3E}">
        <p14:creationId xmlns:p14="http://schemas.microsoft.com/office/powerpoint/2010/main" val="1848723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42998CF-357A-410A-8450-823C7D1A8315}"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60133D-D25B-41BA-8D64-A736AA855E00}" type="slidenum">
              <a:rPr lang="zh-CN" altLang="en-US" smtClean="0"/>
              <a:t>‹#›</a:t>
            </a:fld>
            <a:endParaRPr lang="zh-CN" altLang="en-US"/>
          </a:p>
        </p:txBody>
      </p:sp>
    </p:spTree>
    <p:extLst>
      <p:ext uri="{BB962C8B-B14F-4D97-AF65-F5344CB8AC3E}">
        <p14:creationId xmlns:p14="http://schemas.microsoft.com/office/powerpoint/2010/main" val="1771645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42998CF-357A-410A-8450-823C7D1A8315}" type="datetimeFigureOut">
              <a:rPr lang="zh-CN" altLang="en-US" smtClean="0"/>
              <a:t>2024/3/15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460133D-D25B-41BA-8D64-A736AA855E00}" type="slidenum">
              <a:rPr lang="zh-CN" altLang="en-US" smtClean="0"/>
              <a:t>‹#›</a:t>
            </a:fld>
            <a:endParaRPr lang="zh-CN" altLang="en-US"/>
          </a:p>
        </p:txBody>
      </p:sp>
    </p:spTree>
    <p:extLst>
      <p:ext uri="{BB962C8B-B14F-4D97-AF65-F5344CB8AC3E}">
        <p14:creationId xmlns:p14="http://schemas.microsoft.com/office/powerpoint/2010/main" val="1391218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42998CF-357A-410A-8450-823C7D1A8315}" type="datetimeFigureOut">
              <a:rPr lang="zh-CN" altLang="en-US" smtClean="0"/>
              <a:t>2024/3/15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460133D-D25B-41BA-8D64-A736AA855E00}" type="slidenum">
              <a:rPr lang="zh-CN" altLang="en-US" smtClean="0"/>
              <a:t>‹#›</a:t>
            </a:fld>
            <a:endParaRPr lang="zh-CN" altLang="en-US"/>
          </a:p>
        </p:txBody>
      </p:sp>
    </p:spTree>
    <p:extLst>
      <p:ext uri="{BB962C8B-B14F-4D97-AF65-F5344CB8AC3E}">
        <p14:creationId xmlns:p14="http://schemas.microsoft.com/office/powerpoint/2010/main" val="1210940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2998CF-357A-410A-8450-823C7D1A8315}" type="datetimeFigureOut">
              <a:rPr lang="zh-CN" altLang="en-US" smtClean="0"/>
              <a:t>2024/3/15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60133D-D25B-41BA-8D64-A736AA855E00}" type="slidenum">
              <a:rPr lang="zh-CN" altLang="en-US" smtClean="0"/>
              <a:t>‹#›</a:t>
            </a:fld>
            <a:endParaRPr lang="zh-CN" altLang="en-US"/>
          </a:p>
        </p:txBody>
      </p:sp>
    </p:spTree>
    <p:extLst>
      <p:ext uri="{BB962C8B-B14F-4D97-AF65-F5344CB8AC3E}">
        <p14:creationId xmlns:p14="http://schemas.microsoft.com/office/powerpoint/2010/main" val="2614583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42998CF-357A-410A-8450-823C7D1A8315}"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60133D-D25B-41BA-8D64-A736AA855E00}" type="slidenum">
              <a:rPr lang="zh-CN" altLang="en-US" smtClean="0"/>
              <a:t>‹#›</a:t>
            </a:fld>
            <a:endParaRPr lang="zh-CN" altLang="en-US"/>
          </a:p>
        </p:txBody>
      </p:sp>
    </p:spTree>
    <p:extLst>
      <p:ext uri="{BB962C8B-B14F-4D97-AF65-F5344CB8AC3E}">
        <p14:creationId xmlns:p14="http://schemas.microsoft.com/office/powerpoint/2010/main" val="2773769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42998CF-357A-410A-8450-823C7D1A8315}"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60133D-D25B-41BA-8D64-A736AA855E00}" type="slidenum">
              <a:rPr lang="zh-CN" altLang="en-US" smtClean="0"/>
              <a:t>‹#›</a:t>
            </a:fld>
            <a:endParaRPr lang="zh-CN" altLang="en-US"/>
          </a:p>
        </p:txBody>
      </p:sp>
    </p:spTree>
    <p:extLst>
      <p:ext uri="{BB962C8B-B14F-4D97-AF65-F5344CB8AC3E}">
        <p14:creationId xmlns:p14="http://schemas.microsoft.com/office/powerpoint/2010/main" val="8876235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theme" Target="../theme/theme3.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2998CF-357A-410A-8450-823C7D1A8315}" type="datetimeFigureOut">
              <a:rPr lang="zh-CN" altLang="en-US" smtClean="0"/>
              <a:t>2024/3/15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60133D-D25B-41BA-8D64-A736AA855E00}" type="slidenum">
              <a:rPr lang="zh-CN" altLang="en-US" smtClean="0"/>
              <a:t>‹#›</a:t>
            </a:fld>
            <a:endParaRPr lang="zh-CN" altLang="en-US"/>
          </a:p>
        </p:txBody>
      </p:sp>
    </p:spTree>
    <p:extLst>
      <p:ext uri="{BB962C8B-B14F-4D97-AF65-F5344CB8AC3E}">
        <p14:creationId xmlns:p14="http://schemas.microsoft.com/office/powerpoint/2010/main" val="28243722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309F7C-58A9-45B2-A918-885846AD9F16}" type="datetimeFigureOut">
              <a:rPr lang="zh-CN" altLang="en-US" smtClean="0">
                <a:solidFill>
                  <a:prstClr val="black">
                    <a:tint val="75000"/>
                  </a:prstClr>
                </a:solidFill>
              </a:rPr>
              <a:pPr/>
              <a:t>2024/3/15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5B0309-EA22-46EC-A8C7-90C844809B90}"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967184"/>
          </a:xfrm>
          <a:prstGeom prst="rect">
            <a:avLst/>
          </a:prstGeom>
        </p:spPr>
      </p:pic>
    </p:spTree>
    <p:extLst>
      <p:ext uri="{BB962C8B-B14F-4D97-AF65-F5344CB8AC3E}">
        <p14:creationId xmlns:p14="http://schemas.microsoft.com/office/powerpoint/2010/main" val="1023118823"/>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noFill/>
        <a:effectLst/>
      </p:bgPr>
    </p:bg>
    <p:spTree>
      <p:nvGrpSpPr>
        <p:cNvPr id="1" name=""/>
        <p:cNvGrpSpPr/>
        <p:nvPr/>
      </p:nvGrpSpPr>
      <p:grpSpPr>
        <a:xfrm>
          <a:off x="0" y="0"/>
          <a:ext cx="0" cy="0"/>
          <a:chOff x="0" y="0"/>
          <a:chExt cx="0" cy="0"/>
        </a:xfrm>
      </p:grpSpPr>
      <p:sp>
        <p:nvSpPr>
          <p:cNvPr id="8" name="日期占位符 3"/>
          <p:cNvSpPr>
            <a:spLocks noGrp="1"/>
          </p:cNvSpPr>
          <p:nvPr>
            <p:ph type="dt" sz="half" idx="2"/>
          </p:nvPr>
        </p:nvSpPr>
        <p:spPr>
          <a:xfrm>
            <a:off x="596900" y="6457950"/>
            <a:ext cx="2743200" cy="365125"/>
          </a:xfrm>
        </p:spPr>
        <p:txBody>
          <a:bodyPr/>
          <a:lstStyle/>
          <a:p>
            <a:fld id="{BB962C8B-B14F-4D97-AF65-F5344CB8AC3E}" type="datetime1">
              <a:rPr lang="zh-CN" altLang="en-US">
                <a:solidFill>
                  <a:srgbClr val="000000"/>
                </a:solidFill>
              </a:rPr>
              <a:pPr/>
              <a:t>2024/3/15</a:t>
            </a:fld>
            <a:endParaRPr lang="zh-CN" altLang="en-US" dirty="0">
              <a:solidFill>
                <a:srgbClr val="000000"/>
              </a:solidFill>
            </a:endParaRPr>
          </a:p>
        </p:txBody>
      </p:sp>
      <p:grpSp>
        <p:nvGrpSpPr>
          <p:cNvPr id="4" name="组合 3"/>
          <p:cNvGrpSpPr/>
          <p:nvPr userDrawn="1"/>
        </p:nvGrpSpPr>
        <p:grpSpPr>
          <a:xfrm>
            <a:off x="0" y="12185"/>
            <a:ext cx="12192000" cy="6848990"/>
            <a:chOff x="0" y="12185"/>
            <a:chExt cx="12192000" cy="6848990"/>
          </a:xfrm>
        </p:grpSpPr>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12185"/>
              <a:ext cx="12191512" cy="6828986"/>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2014" y="88582"/>
              <a:ext cx="1086636" cy="950265"/>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38650" y="795070"/>
              <a:ext cx="9377539" cy="312039"/>
            </a:xfrm>
            <a:prstGeom prst="rect">
              <a:avLst/>
            </a:prstGeom>
          </p:spPr>
        </p:pic>
        <p:pic>
          <p:nvPicPr>
            <p:cNvPr id="12" name="图片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6457950"/>
              <a:ext cx="12192000" cy="403225"/>
            </a:xfrm>
            <a:prstGeom prst="rect">
              <a:avLst/>
            </a:prstGeom>
          </p:spPr>
        </p:pic>
      </p:grpSp>
      <p:sp>
        <p:nvSpPr>
          <p:cNvPr id="1028" name="Rectangle 6"/>
          <p:cNvSpPr>
            <a:spLocks noGrp="1" noChangeArrowheads="1"/>
          </p:cNvSpPr>
          <p:nvPr userDrawn="1">
            <p:ph type="body" idx="1"/>
          </p:nvPr>
        </p:nvSpPr>
        <p:spPr bwMode="auto">
          <a:xfrm>
            <a:off x="605155" y="1692910"/>
            <a:ext cx="11040745" cy="4609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7" name="Rectangle 5"/>
          <p:cNvSpPr>
            <a:spLocks noGrp="1" noChangeArrowheads="1"/>
          </p:cNvSpPr>
          <p:nvPr userDrawn="1">
            <p:ph type="title"/>
          </p:nvPr>
        </p:nvSpPr>
        <p:spPr bwMode="auto">
          <a:xfrm>
            <a:off x="1748155" y="282575"/>
            <a:ext cx="8558530" cy="72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pic>
        <p:nvPicPr>
          <p:cNvPr id="23" name="图片 22" descr="WPS图片编辑"/>
          <p:cNvPicPr>
            <a:picLocks noChangeAspect="1"/>
          </p:cNvPicPr>
          <p:nvPr userDrawn="1"/>
        </p:nvPicPr>
        <p:blipFill>
          <a:blip r:embed="rId7"/>
          <a:stretch>
            <a:fillRect/>
          </a:stretch>
        </p:blipFill>
        <p:spPr>
          <a:xfrm>
            <a:off x="10179685" y="6556056"/>
            <a:ext cx="1905000" cy="285115"/>
          </a:xfrm>
          <a:prstGeom prst="rect">
            <a:avLst/>
          </a:prstGeom>
        </p:spPr>
      </p:pic>
      <p:sp>
        <p:nvSpPr>
          <p:cNvPr id="9" name="灯片编号占位符 4"/>
          <p:cNvSpPr>
            <a:spLocks noGrp="1"/>
          </p:cNvSpPr>
          <p:nvPr userDrawn="1">
            <p:ph type="sldNum" sz="quarter" idx="4"/>
          </p:nvPr>
        </p:nvSpPr>
        <p:spPr>
          <a:xfrm>
            <a:off x="8610600" y="6476046"/>
            <a:ext cx="2743200" cy="365125"/>
          </a:xfrm>
        </p:spPr>
        <p:txBody>
          <a:bodyPr/>
          <a:lstStyle/>
          <a:p>
            <a:r>
              <a:rPr lang="zh-CN" altLang="en-US" dirty="0">
                <a:solidFill>
                  <a:srgbClr val="000000"/>
                </a:solidFill>
              </a:rPr>
              <a:t>第</a:t>
            </a:r>
            <a:fld id="{565CE74E-AB26-4998-AD42-012C4C1AD076}" type="slidenum">
              <a:rPr lang="zh-CN" altLang="en-US">
                <a:solidFill>
                  <a:srgbClr val="000000"/>
                </a:solidFill>
              </a:rPr>
              <a:pPr/>
              <a:t>‹#›</a:t>
            </a:fld>
            <a:r>
              <a:rPr lang="zh-CN" altLang="en-US" dirty="0">
                <a:solidFill>
                  <a:srgbClr val="000000"/>
                </a:solidFill>
              </a:rPr>
              <a:t>页</a:t>
            </a:r>
            <a:endParaRPr lang="zh-CN" altLang="en-US" dirty="0">
              <a:solidFill>
                <a:srgbClr val="000000"/>
              </a:solidFill>
            </a:endParaRPr>
          </a:p>
        </p:txBody>
      </p:sp>
    </p:spTree>
    <p:extLst>
      <p:ext uri="{BB962C8B-B14F-4D97-AF65-F5344CB8AC3E}">
        <p14:creationId xmlns:p14="http://schemas.microsoft.com/office/powerpoint/2010/main" val="675557277"/>
      </p:ext>
    </p:extLst>
  </p:cSld>
  <p:clrMap bg1="lt1" tx1="dk1" bg2="lt2" tx2="dk2" accent1="accent1" accent2="accent2" accent3="accent3" accent4="accent4" accent5="accent5" accent6="accent6" hlink="hlink" folHlink="folHlink"/>
  <p:sldLayoutIdLst>
    <p:sldLayoutId id="2147483663" r:id="rId1"/>
  </p:sldLayoutIdLst>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hf hdr="0" ftr="0"/>
  <p:txStyles>
    <p:titleStyle>
      <a:lvl1pPr algn="l" rtl="0" eaLnBrk="0" fontAlgn="base" hangingPunct="0">
        <a:spcBef>
          <a:spcPct val="0"/>
        </a:spcBef>
        <a:spcAft>
          <a:spcPct val="0"/>
        </a:spcAft>
        <a:defRPr sz="2400" b="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1pPr>
      <a:lvl2pPr marL="742950" indent="-28575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2pPr>
      <a:lvl3pPr marL="11430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3pPr>
      <a:lvl4pPr marL="16002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4pPr>
      <a:lvl5pPr marL="2057400" indent="-228600" algn="just" rtl="0" eaLnBrk="0" fontAlgn="base" latinLnBrk="0" hangingPunct="0">
        <a:lnSpc>
          <a:spcPct val="125000"/>
        </a:lnSpc>
        <a:spcBef>
          <a:spcPts val="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第二章　财务分析</a:t>
            </a:r>
            <a:endParaRPr lang="zh-CN" altLang="en-US" dirty="0"/>
          </a:p>
        </p:txBody>
      </p:sp>
    </p:spTree>
    <p:extLst>
      <p:ext uri="{BB962C8B-B14F-4D97-AF65-F5344CB8AC3E}">
        <p14:creationId xmlns:p14="http://schemas.microsoft.com/office/powerpoint/2010/main" val="26725962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财务指标分析</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一、偿债能力分析</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短期偿债能力</a:t>
            </a:r>
          </a:p>
          <a:p>
            <a:r>
              <a:rPr lang="en-US" altLang="zh-CN" dirty="0"/>
              <a:t>1.</a:t>
            </a:r>
            <a:r>
              <a:rPr lang="zh-CN" altLang="zh-CN" dirty="0"/>
              <a:t>营运资本</a:t>
            </a:r>
          </a:p>
          <a:p>
            <a:r>
              <a:rPr lang="en-US" altLang="zh-CN" dirty="0"/>
              <a:t>2.</a:t>
            </a:r>
            <a:r>
              <a:rPr lang="zh-CN" altLang="zh-CN" dirty="0"/>
              <a:t>流动比率</a:t>
            </a:r>
          </a:p>
          <a:p>
            <a:r>
              <a:rPr lang="en-US" altLang="zh-CN" dirty="0"/>
              <a:t>3.</a:t>
            </a:r>
            <a:r>
              <a:rPr lang="zh-CN" altLang="zh-CN" dirty="0"/>
              <a:t>速动比率</a:t>
            </a:r>
          </a:p>
          <a:p>
            <a:r>
              <a:rPr lang="en-US" altLang="zh-CN" dirty="0"/>
              <a:t>4.</a:t>
            </a:r>
            <a:r>
              <a:rPr lang="zh-CN" altLang="zh-CN" dirty="0"/>
              <a:t>现金比率</a:t>
            </a:r>
          </a:p>
          <a:p>
            <a:r>
              <a:rPr lang="en-US" altLang="zh-CN" dirty="0"/>
              <a:t>5.</a:t>
            </a:r>
            <a:r>
              <a:rPr lang="zh-CN" altLang="zh-CN" dirty="0"/>
              <a:t>现金流量比率</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10</a:t>
            </a:fld>
            <a:endParaRPr lang="zh-CN" altLang="en-US" dirty="0">
              <a:solidFill>
                <a:srgbClr val="000000"/>
              </a:solidFill>
            </a:endParaRPr>
          </a:p>
        </p:txBody>
      </p:sp>
    </p:spTree>
    <p:extLst>
      <p:ext uri="{BB962C8B-B14F-4D97-AF65-F5344CB8AC3E}">
        <p14:creationId xmlns:p14="http://schemas.microsoft.com/office/powerpoint/2010/main" val="403832559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财务指标分析</a:t>
            </a:r>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长期偿债能力</a:t>
            </a:r>
          </a:p>
          <a:p>
            <a:r>
              <a:rPr lang="en-US" altLang="zh-CN" dirty="0"/>
              <a:t>1.</a:t>
            </a:r>
            <a:r>
              <a:rPr lang="zh-CN" altLang="zh-CN" dirty="0"/>
              <a:t>资产负债率</a:t>
            </a:r>
          </a:p>
          <a:p>
            <a:r>
              <a:rPr lang="en-US" altLang="zh-CN" dirty="0"/>
              <a:t>2.</a:t>
            </a:r>
            <a:r>
              <a:rPr lang="zh-CN" altLang="zh-CN" dirty="0"/>
              <a:t>权益乘数</a:t>
            </a:r>
          </a:p>
          <a:p>
            <a:r>
              <a:rPr lang="en-US" altLang="zh-CN" dirty="0"/>
              <a:t>3.</a:t>
            </a:r>
            <a:r>
              <a:rPr lang="zh-CN" altLang="zh-CN" dirty="0"/>
              <a:t>产权比率</a:t>
            </a:r>
          </a:p>
          <a:p>
            <a:r>
              <a:rPr lang="en-US" altLang="zh-CN" dirty="0"/>
              <a:t>4.</a:t>
            </a:r>
            <a:r>
              <a:rPr lang="zh-CN" altLang="zh-CN" dirty="0"/>
              <a:t>利息保障倍数</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影响偿债能力的其他因素</a:t>
            </a:r>
          </a:p>
          <a:p>
            <a:r>
              <a:rPr lang="en-US" altLang="zh-CN" dirty="0"/>
              <a:t>1.</a:t>
            </a:r>
            <a:r>
              <a:rPr lang="zh-CN" altLang="zh-CN" dirty="0"/>
              <a:t>可动用的银行授信额度</a:t>
            </a:r>
          </a:p>
          <a:p>
            <a:r>
              <a:rPr lang="en-US" altLang="zh-CN" dirty="0"/>
              <a:t>2.</a:t>
            </a:r>
            <a:r>
              <a:rPr lang="zh-CN" altLang="zh-CN" dirty="0"/>
              <a:t>抵押品</a:t>
            </a:r>
          </a:p>
          <a:p>
            <a:r>
              <a:rPr lang="en-US" altLang="zh-CN" dirty="0"/>
              <a:t>3.</a:t>
            </a:r>
            <a:r>
              <a:rPr lang="zh-CN" altLang="zh-CN" dirty="0"/>
              <a:t>信誉</a:t>
            </a:r>
          </a:p>
          <a:p>
            <a:r>
              <a:rPr lang="en-US" altLang="zh-CN" dirty="0"/>
              <a:t>4.</a:t>
            </a:r>
            <a:r>
              <a:rPr lang="zh-CN" altLang="zh-CN" dirty="0"/>
              <a:t>或有事项</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11</a:t>
            </a:fld>
            <a:endParaRPr lang="zh-CN" altLang="en-US" dirty="0">
              <a:solidFill>
                <a:srgbClr val="000000"/>
              </a:solidFill>
            </a:endParaRPr>
          </a:p>
        </p:txBody>
      </p:sp>
    </p:spTree>
    <p:extLst>
      <p:ext uri="{BB962C8B-B14F-4D97-AF65-F5344CB8AC3E}">
        <p14:creationId xmlns:p14="http://schemas.microsoft.com/office/powerpoint/2010/main" val="1044275124"/>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财务指标分析</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二、营运能力分析</a:t>
            </a:r>
          </a:p>
          <a:p>
            <a:r>
              <a:rPr lang="en-US" altLang="zh-CN" dirty="0"/>
              <a:t>1.</a:t>
            </a:r>
            <a:r>
              <a:rPr lang="zh-CN" altLang="zh-CN" dirty="0"/>
              <a:t>营运资本的营运能力分析</a:t>
            </a:r>
          </a:p>
          <a:p>
            <a:r>
              <a:rPr lang="en-US" altLang="zh-CN" dirty="0"/>
              <a:t>(1)</a:t>
            </a:r>
            <a:r>
              <a:rPr lang="zh-CN" altLang="zh-CN" dirty="0"/>
              <a:t>应收账款周转率及周转天数</a:t>
            </a:r>
          </a:p>
          <a:p>
            <a:r>
              <a:rPr lang="en-US" altLang="zh-CN" dirty="0"/>
              <a:t>(2)</a:t>
            </a:r>
            <a:r>
              <a:rPr lang="zh-CN" altLang="zh-CN" dirty="0"/>
              <a:t>存货周转率及周转天数</a:t>
            </a:r>
          </a:p>
          <a:p>
            <a:r>
              <a:rPr lang="en-US" altLang="zh-CN" dirty="0"/>
              <a:t>(3)</a:t>
            </a:r>
            <a:r>
              <a:rPr lang="zh-CN" altLang="zh-CN" dirty="0"/>
              <a:t>应付账款周转率及周转天数</a:t>
            </a:r>
          </a:p>
          <a:p>
            <a:r>
              <a:rPr lang="en-US" altLang="zh-CN" dirty="0"/>
              <a:t>(4)</a:t>
            </a:r>
            <a:r>
              <a:rPr lang="zh-CN" altLang="zh-CN" dirty="0"/>
              <a:t>经营周期与现金周期</a:t>
            </a:r>
          </a:p>
          <a:p>
            <a:r>
              <a:rPr lang="en-US" altLang="zh-CN" dirty="0"/>
              <a:t>(5)</a:t>
            </a:r>
            <a:r>
              <a:rPr lang="zh-CN" altLang="zh-CN" dirty="0"/>
              <a:t>流动资产周转率及周转天数</a:t>
            </a:r>
          </a:p>
          <a:p>
            <a:r>
              <a:rPr lang="en-US" altLang="zh-CN" dirty="0"/>
              <a:t>2.</a:t>
            </a:r>
            <a:r>
              <a:rPr lang="zh-CN" altLang="zh-CN" dirty="0"/>
              <a:t>非流动资产及总资产营运能力分析</a:t>
            </a:r>
          </a:p>
          <a:p>
            <a:r>
              <a:rPr lang="en-US" altLang="zh-CN" dirty="0"/>
              <a:t>(1)</a:t>
            </a:r>
            <a:r>
              <a:rPr lang="zh-CN" altLang="zh-CN" dirty="0"/>
              <a:t>固定资产营运能力</a:t>
            </a:r>
          </a:p>
          <a:p>
            <a:r>
              <a:rPr lang="en-US" altLang="zh-CN" dirty="0"/>
              <a:t>(2)</a:t>
            </a:r>
            <a:r>
              <a:rPr lang="zh-CN" altLang="zh-CN" dirty="0"/>
              <a:t>总资产营运能力</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12</a:t>
            </a:fld>
            <a:endParaRPr lang="zh-CN" altLang="en-US" dirty="0">
              <a:solidFill>
                <a:srgbClr val="000000"/>
              </a:solidFill>
            </a:endParaRPr>
          </a:p>
        </p:txBody>
      </p:sp>
    </p:spTree>
    <p:extLst>
      <p:ext uri="{BB962C8B-B14F-4D97-AF65-F5344CB8AC3E}">
        <p14:creationId xmlns:p14="http://schemas.microsoft.com/office/powerpoint/2010/main" val="118054695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财务指标分析</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三、盈利能力分析</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销售获利能力</a:t>
            </a:r>
          </a:p>
          <a:p>
            <a:r>
              <a:rPr lang="en-US" altLang="zh-CN" dirty="0"/>
              <a:t>1.</a:t>
            </a:r>
            <a:r>
              <a:rPr lang="zh-CN" altLang="zh-CN" dirty="0"/>
              <a:t>营业毛利率</a:t>
            </a:r>
          </a:p>
          <a:p>
            <a:r>
              <a:rPr lang="en-US" altLang="zh-CN" dirty="0"/>
              <a:t>2.</a:t>
            </a:r>
            <a:r>
              <a:rPr lang="zh-CN" altLang="zh-CN" dirty="0"/>
              <a:t>营业利润率</a:t>
            </a:r>
          </a:p>
          <a:p>
            <a:r>
              <a:rPr lang="en-US" altLang="zh-CN" dirty="0"/>
              <a:t>3.</a:t>
            </a:r>
            <a:r>
              <a:rPr lang="zh-CN" altLang="zh-CN" dirty="0"/>
              <a:t>营业净利率</a:t>
            </a:r>
          </a:p>
          <a:p>
            <a:r>
              <a:rPr lang="en-US" altLang="zh-CN" dirty="0"/>
              <a:t>4.</a:t>
            </a:r>
            <a:r>
              <a:rPr lang="zh-CN" altLang="zh-CN" dirty="0"/>
              <a:t>成本费用利润率</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资产经营盈利能力</a:t>
            </a:r>
          </a:p>
          <a:p>
            <a:r>
              <a:rPr lang="en-US" altLang="zh-CN" dirty="0"/>
              <a:t>1.</a:t>
            </a:r>
            <a:r>
              <a:rPr lang="zh-CN" altLang="zh-CN" dirty="0"/>
              <a:t>总资产息税前利润率</a:t>
            </a:r>
          </a:p>
          <a:p>
            <a:r>
              <a:rPr lang="en-US" altLang="zh-CN" dirty="0"/>
              <a:t>2.</a:t>
            </a:r>
            <a:r>
              <a:rPr lang="zh-CN" altLang="zh-CN" dirty="0"/>
              <a:t>总资产净利率</a:t>
            </a:r>
          </a:p>
          <a:p>
            <a:r>
              <a:rPr lang="en-US" altLang="zh-CN" dirty="0"/>
              <a:t>3.</a:t>
            </a:r>
            <a:r>
              <a:rPr lang="zh-CN" altLang="zh-CN" dirty="0"/>
              <a:t>净资产净利率</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13</a:t>
            </a:fld>
            <a:endParaRPr lang="zh-CN" altLang="en-US" dirty="0">
              <a:solidFill>
                <a:srgbClr val="000000"/>
              </a:solidFill>
            </a:endParaRPr>
          </a:p>
        </p:txBody>
      </p:sp>
    </p:spTree>
    <p:extLst>
      <p:ext uri="{BB962C8B-B14F-4D97-AF65-F5344CB8AC3E}">
        <p14:creationId xmlns:p14="http://schemas.microsoft.com/office/powerpoint/2010/main" val="300158360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财务指标分析</a:t>
            </a:r>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股票数量或股票价格有关的获利能力指标</a:t>
            </a:r>
          </a:p>
          <a:p>
            <a:r>
              <a:rPr lang="en-US" altLang="zh-CN" dirty="0"/>
              <a:t>1.</a:t>
            </a:r>
            <a:r>
              <a:rPr lang="zh-CN" altLang="zh-CN" dirty="0"/>
              <a:t>每股收益</a:t>
            </a:r>
          </a:p>
          <a:p>
            <a:r>
              <a:rPr lang="en-US" altLang="zh-CN" dirty="0"/>
              <a:t>2.</a:t>
            </a:r>
            <a:r>
              <a:rPr lang="zh-CN" altLang="zh-CN" dirty="0"/>
              <a:t>每股股利与股利支付率</a:t>
            </a:r>
          </a:p>
          <a:p>
            <a:r>
              <a:rPr lang="en-US" altLang="zh-CN" dirty="0"/>
              <a:t>3.</a:t>
            </a:r>
            <a:r>
              <a:rPr lang="zh-CN" altLang="zh-CN" dirty="0"/>
              <a:t>市盈率与市净率</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14</a:t>
            </a:fld>
            <a:endParaRPr lang="zh-CN" altLang="en-US" dirty="0">
              <a:solidFill>
                <a:srgbClr val="000000"/>
              </a:solidFill>
            </a:endParaRPr>
          </a:p>
        </p:txBody>
      </p:sp>
    </p:spTree>
    <p:extLst>
      <p:ext uri="{BB962C8B-B14F-4D97-AF65-F5344CB8AC3E}">
        <p14:creationId xmlns:p14="http://schemas.microsoft.com/office/powerpoint/2010/main" val="174553101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财务指标分析</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四、发展能力分析</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营业收入增长率</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利润增长率</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总资产增长率</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经营活动现金流量增长率</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15</a:t>
            </a:fld>
            <a:endParaRPr lang="zh-CN" altLang="en-US" dirty="0">
              <a:solidFill>
                <a:srgbClr val="000000"/>
              </a:solidFill>
            </a:endParaRPr>
          </a:p>
        </p:txBody>
      </p:sp>
    </p:spTree>
    <p:extLst>
      <p:ext uri="{BB962C8B-B14F-4D97-AF65-F5344CB8AC3E}">
        <p14:creationId xmlns:p14="http://schemas.microsoft.com/office/powerpoint/2010/main" val="97517751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第四节　财务综合分析</a:t>
            </a:r>
            <a:endParaRPr lang="zh-CN" altLang="en-US"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一、杜邦分析法</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杜邦分析法的基本公式及分解</a:t>
                </a:r>
              </a:p>
              <a:p>
                <a:r>
                  <a:rPr lang="zh-CN" altLang="zh-CN" dirty="0"/>
                  <a:t>权益净利率是杜邦分析法的核心比率</a:t>
                </a:r>
                <a:r>
                  <a:rPr lang="en-US" altLang="zh-CN" dirty="0"/>
                  <a:t>,</a:t>
                </a:r>
                <a:r>
                  <a:rPr lang="zh-CN" altLang="zh-CN" dirty="0"/>
                  <a:t>综合性很强</a:t>
                </a:r>
                <a:r>
                  <a:rPr lang="en-US" altLang="zh-CN" dirty="0"/>
                  <a:t>,</a:t>
                </a:r>
                <a:r>
                  <a:rPr lang="zh-CN" altLang="zh-CN" dirty="0"/>
                  <a:t>并且具有很好的可比性</a:t>
                </a:r>
                <a:r>
                  <a:rPr lang="en-US" altLang="zh-CN" dirty="0"/>
                  <a:t>,</a:t>
                </a:r>
                <a:r>
                  <a:rPr lang="zh-CN" altLang="zh-CN" dirty="0"/>
                  <a:t>可以方便地用于比较不同企业之间股东投入资本的获利能力。为了深入分析企业的权益净利率</a:t>
                </a:r>
                <a:r>
                  <a:rPr lang="en-US" altLang="zh-CN" dirty="0"/>
                  <a:t>,</a:t>
                </a:r>
                <a:r>
                  <a:rPr lang="zh-CN" altLang="zh-CN" dirty="0"/>
                  <a:t>可以将其分解为</a:t>
                </a:r>
                <a:r>
                  <a:rPr lang="en-US" altLang="zh-CN" dirty="0"/>
                  <a:t>:</a:t>
                </a:r>
                <a:endParaRPr lang="zh-CN" altLang="zh-CN" dirty="0"/>
              </a:p>
              <a:p>
                <a:pPr algn="l"/>
                <a:r>
                  <a:rPr lang="zh-CN" altLang="zh-CN" dirty="0"/>
                  <a:t>权益净利率</a:t>
                </a:r>
                <a:r>
                  <a:rPr lang="en-US" altLang="zh-CN" dirty="0"/>
                  <a:t>=</a:t>
                </a:r>
                <a14:m>
                  <m:oMath xmlns:m="http://schemas.openxmlformats.org/officeDocument/2006/math">
                    <m:f>
                      <m:fPr>
                        <m:ctrlPr>
                          <a:rPr lang="zh-CN" altLang="zh-CN" i="1">
                            <a:latin typeface="Cambria Math" panose="02040503050406030204" pitchFamily="18" charset="0"/>
                          </a:rPr>
                        </m:ctrlPr>
                      </m:fPr>
                      <m:num>
                        <m:r>
                          <m:rPr>
                            <m:nor/>
                          </m:rPr>
                          <a:rPr lang="zh-CN" altLang="zh-CN"/>
                          <m:t>净利润</m:t>
                        </m:r>
                      </m:num>
                      <m:den>
                        <m:r>
                          <m:rPr>
                            <m:nor/>
                          </m:rPr>
                          <a:rPr lang="zh-CN" altLang="zh-CN"/>
                          <m:t>总资产</m:t>
                        </m:r>
                      </m:den>
                    </m:f>
                  </m:oMath>
                </a14:m>
                <a:r>
                  <a:rPr lang="en-US" altLang="zh-CN" dirty="0"/>
                  <a:t>×</a:t>
                </a:r>
                <a14:m>
                  <m:oMath xmlns:m="http://schemas.openxmlformats.org/officeDocument/2006/math">
                    <m:f>
                      <m:fPr>
                        <m:ctrlPr>
                          <a:rPr lang="zh-CN" altLang="zh-CN" i="1">
                            <a:latin typeface="Cambria Math" panose="02040503050406030204" pitchFamily="18" charset="0"/>
                          </a:rPr>
                        </m:ctrlPr>
                      </m:fPr>
                      <m:num>
                        <m:r>
                          <m:rPr>
                            <m:nor/>
                          </m:rPr>
                          <a:rPr lang="zh-CN" altLang="zh-CN"/>
                          <m:t>总资产</m:t>
                        </m:r>
                      </m:num>
                      <m:den>
                        <m:r>
                          <m:rPr>
                            <m:nor/>
                          </m:rPr>
                          <a:rPr lang="zh-CN" altLang="zh-CN"/>
                          <m:t>所有者权益</m:t>
                        </m:r>
                      </m:den>
                    </m:f>
                  </m:oMath>
                </a14:m>
                <a:r>
                  <a:rPr lang="en-US" altLang="zh-CN" dirty="0"/>
                  <a:t/>
                </a:r>
                <a:br>
                  <a:rPr lang="en-US" altLang="zh-CN" dirty="0"/>
                </a:br>
                <a:r>
                  <a:rPr lang="zh-CN" altLang="zh-CN" dirty="0"/>
                  <a:t>　</a:t>
                </a:r>
                <a:r>
                  <a:rPr lang="en-US" altLang="zh-CN" dirty="0"/>
                  <a:t>=</a:t>
                </a:r>
                <a:r>
                  <a:rPr lang="zh-CN" altLang="zh-CN" dirty="0"/>
                  <a:t>总资产净利率</a:t>
                </a:r>
                <a:r>
                  <a:rPr lang="en-US" altLang="zh-CN" dirty="0"/>
                  <a:t>×</a:t>
                </a:r>
                <a:r>
                  <a:rPr lang="zh-CN" altLang="zh-CN" dirty="0"/>
                  <a:t>权益</a:t>
                </a:r>
                <a:r>
                  <a:rPr lang="zh-CN" altLang="zh-CN" dirty="0" smtClean="0"/>
                  <a:t>乘数</a:t>
                </a:r>
                <a:endParaRPr lang="en-US" altLang="zh-CN" dirty="0"/>
              </a:p>
              <a:p>
                <a:pPr algn="l"/>
                <a:r>
                  <a:rPr lang="zh-CN" altLang="zh-CN" dirty="0" smtClean="0"/>
                  <a:t>总</a:t>
                </a:r>
                <a:r>
                  <a:rPr lang="zh-CN" altLang="zh-CN" dirty="0"/>
                  <a:t>资产净利率</a:t>
                </a:r>
                <a:r>
                  <a:rPr lang="en-US" altLang="zh-CN" dirty="0"/>
                  <a:t>=</a:t>
                </a:r>
                <a14:m>
                  <m:oMath xmlns:m="http://schemas.openxmlformats.org/officeDocument/2006/math">
                    <m:f>
                      <m:fPr>
                        <m:ctrlPr>
                          <a:rPr lang="zh-CN" altLang="zh-CN" i="1">
                            <a:latin typeface="Cambria Math" panose="02040503050406030204" pitchFamily="18" charset="0"/>
                          </a:rPr>
                        </m:ctrlPr>
                      </m:fPr>
                      <m:num>
                        <m:r>
                          <m:rPr>
                            <m:nor/>
                          </m:rPr>
                          <a:rPr lang="zh-CN" altLang="zh-CN"/>
                          <m:t>净利润</m:t>
                        </m:r>
                      </m:num>
                      <m:den>
                        <m:r>
                          <m:rPr>
                            <m:nor/>
                          </m:rPr>
                          <a:rPr lang="zh-CN" altLang="zh-CN"/>
                          <m:t>销售收入</m:t>
                        </m:r>
                      </m:den>
                    </m:f>
                  </m:oMath>
                </a14:m>
                <a:r>
                  <a:rPr lang="en-US" altLang="zh-CN" dirty="0"/>
                  <a:t>×</a:t>
                </a:r>
                <a14:m>
                  <m:oMath xmlns:m="http://schemas.openxmlformats.org/officeDocument/2006/math">
                    <m:f>
                      <m:fPr>
                        <m:ctrlPr>
                          <a:rPr lang="zh-CN" altLang="zh-CN" i="1">
                            <a:latin typeface="Cambria Math" panose="02040503050406030204" pitchFamily="18" charset="0"/>
                          </a:rPr>
                        </m:ctrlPr>
                      </m:fPr>
                      <m:num>
                        <m:r>
                          <m:rPr>
                            <m:nor/>
                          </m:rPr>
                          <a:rPr lang="zh-CN" altLang="zh-CN"/>
                          <m:t>销售收入</m:t>
                        </m:r>
                      </m:num>
                      <m:den>
                        <m:r>
                          <m:rPr>
                            <m:nor/>
                          </m:rPr>
                          <a:rPr lang="zh-CN" altLang="zh-CN"/>
                          <m:t>总资产</m:t>
                        </m:r>
                      </m:den>
                    </m:f>
                  </m:oMath>
                </a14:m>
                <a:r>
                  <a:rPr lang="en-US" altLang="zh-CN" dirty="0"/>
                  <a:t/>
                </a:r>
                <a:br>
                  <a:rPr lang="en-US" altLang="zh-CN" dirty="0"/>
                </a:br>
                <a:r>
                  <a:rPr lang="en-US" altLang="zh-CN" dirty="0"/>
                  <a:t>=</a:t>
                </a:r>
                <a:r>
                  <a:rPr lang="zh-CN" altLang="zh-CN" dirty="0"/>
                  <a:t>销售净利率</a:t>
                </a:r>
                <a:r>
                  <a:rPr lang="en-US" altLang="zh-CN" dirty="0"/>
                  <a:t>×</a:t>
                </a:r>
                <a:r>
                  <a:rPr lang="zh-CN" altLang="zh-CN" dirty="0"/>
                  <a:t>总资产</a:t>
                </a:r>
                <a:r>
                  <a:rPr lang="zh-CN" altLang="zh-CN" dirty="0" smtClean="0"/>
                  <a:t>周转率</a:t>
                </a:r>
                <a:r>
                  <a:rPr lang="en-US" altLang="zh-CN" dirty="0" smtClean="0"/>
                  <a:t>   </a:t>
                </a:r>
              </a:p>
              <a:p>
                <a:pPr algn="l"/>
                <a:r>
                  <a:rPr lang="zh-CN" altLang="zh-CN" dirty="0" smtClean="0"/>
                  <a:t>权益</a:t>
                </a:r>
                <a:r>
                  <a:rPr lang="zh-CN" altLang="zh-CN" dirty="0"/>
                  <a:t>净利率</a:t>
                </a:r>
                <a:r>
                  <a:rPr lang="en-US" altLang="zh-CN" dirty="0"/>
                  <a:t>=</a:t>
                </a:r>
                <a:r>
                  <a:rPr lang="zh-CN" altLang="zh-CN" dirty="0"/>
                  <a:t>销售净利率</a:t>
                </a:r>
                <a:r>
                  <a:rPr lang="en-US" altLang="zh-CN" dirty="0"/>
                  <a:t>×</a:t>
                </a:r>
                <a:r>
                  <a:rPr lang="zh-CN" altLang="zh-CN" dirty="0"/>
                  <a:t>总资产周转率</a:t>
                </a:r>
                <a:r>
                  <a:rPr lang="en-US" altLang="zh-CN" dirty="0"/>
                  <a:t>×</a:t>
                </a:r>
                <a:r>
                  <a:rPr lang="zh-CN" altLang="zh-CN" dirty="0"/>
                  <a:t>权益</a:t>
                </a:r>
                <a:r>
                  <a:rPr lang="zh-CN" altLang="zh-CN" dirty="0" smtClean="0"/>
                  <a:t>乘数</a:t>
                </a:r>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1022" r="-511"/>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16</a:t>
            </a:fld>
            <a:endParaRPr lang="zh-CN" altLang="en-US" dirty="0">
              <a:solidFill>
                <a:srgbClr val="000000"/>
              </a:solidFill>
            </a:endParaRPr>
          </a:p>
        </p:txBody>
      </p:sp>
    </p:spTree>
    <p:extLst>
      <p:ext uri="{BB962C8B-B14F-4D97-AF65-F5344CB8AC3E}">
        <p14:creationId xmlns:p14="http://schemas.microsoft.com/office/powerpoint/2010/main" val="1924972820"/>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第四节　财务综合分析</a:t>
            </a:r>
            <a:endParaRPr lang="zh-CN" altLang="en-US"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杜邦分析法的局限性</a:t>
                </a:r>
              </a:p>
              <a:p>
                <a:r>
                  <a:rPr lang="en-US" altLang="zh-CN" dirty="0"/>
                  <a:t>1.</a:t>
                </a:r>
                <a:r>
                  <a:rPr lang="zh-CN" altLang="zh-CN" dirty="0"/>
                  <a:t>总资产与净利润不匹配</a:t>
                </a:r>
              </a:p>
              <a:p>
                <a:r>
                  <a:rPr lang="en-US" altLang="zh-CN" dirty="0"/>
                  <a:t>2.</a:t>
                </a:r>
                <a:r>
                  <a:rPr lang="zh-CN" altLang="zh-CN" dirty="0"/>
                  <a:t>没有区分经营活动和金融活动</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基于杜邦分析原理的五因素分析</a:t>
                </a:r>
              </a:p>
              <a:p>
                <a:r>
                  <a:rPr lang="zh-CN" altLang="zh-CN" dirty="0"/>
                  <a:t>具体模型为</a:t>
                </a:r>
                <a:r>
                  <a:rPr lang="en-US" altLang="zh-CN" dirty="0"/>
                  <a:t>:</a:t>
                </a:r>
                <a:endParaRPr lang="zh-CN" altLang="zh-CN" dirty="0"/>
              </a:p>
              <a:p>
                <a:r>
                  <a:rPr lang="zh-CN" altLang="zh-CN" dirty="0"/>
                  <a:t>权益净利率</a:t>
                </a:r>
                <a:r>
                  <a:rPr lang="en-US" altLang="zh-CN" dirty="0"/>
                  <a:t>=</a:t>
                </a:r>
                <a14:m>
                  <m:oMath xmlns:m="http://schemas.openxmlformats.org/officeDocument/2006/math">
                    <m:f>
                      <m:fPr>
                        <m:ctrlPr>
                          <a:rPr lang="zh-CN" altLang="zh-CN" i="1">
                            <a:latin typeface="Cambria Math" panose="02040503050406030204" pitchFamily="18" charset="0"/>
                          </a:rPr>
                        </m:ctrlPr>
                      </m:fPr>
                      <m:num>
                        <m:r>
                          <m:rPr>
                            <m:nor/>
                          </m:rPr>
                          <a:rPr lang="zh-CN" altLang="zh-CN"/>
                          <m:t>净利润</m:t>
                        </m:r>
                      </m:num>
                      <m:den>
                        <m:r>
                          <m:rPr>
                            <m:nor/>
                          </m:rPr>
                          <a:rPr lang="zh-CN" altLang="zh-CN"/>
                          <m:t>股东权益</m:t>
                        </m:r>
                      </m:den>
                    </m:f>
                  </m:oMath>
                </a14:m>
                <a:endParaRPr lang="zh-CN" altLang="zh-CN" dirty="0"/>
              </a:p>
              <a:p>
                <a:r>
                  <a:rPr lang="zh-CN" altLang="zh-CN" dirty="0"/>
                  <a:t>　</a:t>
                </a:r>
                <a:r>
                  <a:rPr lang="en-US" altLang="zh-CN" dirty="0"/>
                  <a:t>=</a:t>
                </a:r>
                <a14:m>
                  <m:oMath xmlns:m="http://schemas.openxmlformats.org/officeDocument/2006/math">
                    <m:f>
                      <m:fPr>
                        <m:ctrlPr>
                          <a:rPr lang="zh-CN" altLang="zh-CN" i="1">
                            <a:latin typeface="Cambria Math" panose="02040503050406030204" pitchFamily="18" charset="0"/>
                          </a:rPr>
                        </m:ctrlPr>
                      </m:fPr>
                      <m:num>
                        <m:r>
                          <m:rPr>
                            <m:nor/>
                          </m:rPr>
                          <a:rPr lang="zh-CN" altLang="zh-CN"/>
                          <m:t>息税前利润</m:t>
                        </m:r>
                      </m:num>
                      <m:den>
                        <m:r>
                          <m:rPr>
                            <m:nor/>
                          </m:rPr>
                          <a:rPr lang="zh-CN" altLang="zh-CN"/>
                          <m:t>销售净收入</m:t>
                        </m:r>
                      </m:den>
                    </m:f>
                  </m:oMath>
                </a14:m>
                <a:r>
                  <a:rPr lang="en-US" altLang="zh-CN" dirty="0"/>
                  <a:t>×</a:t>
                </a:r>
                <a14:m>
                  <m:oMath xmlns:m="http://schemas.openxmlformats.org/officeDocument/2006/math">
                    <m:f>
                      <m:fPr>
                        <m:ctrlPr>
                          <a:rPr lang="zh-CN" altLang="zh-CN" i="1">
                            <a:latin typeface="Cambria Math" panose="02040503050406030204" pitchFamily="18" charset="0"/>
                          </a:rPr>
                        </m:ctrlPr>
                      </m:fPr>
                      <m:num>
                        <m:r>
                          <m:rPr>
                            <m:nor/>
                          </m:rPr>
                          <a:rPr lang="zh-CN" altLang="zh-CN"/>
                          <m:t>销售净收入</m:t>
                        </m:r>
                      </m:num>
                      <m:den>
                        <m:r>
                          <m:rPr>
                            <m:nor/>
                          </m:rPr>
                          <a:rPr lang="zh-CN" altLang="zh-CN"/>
                          <m:t>资产总额</m:t>
                        </m:r>
                      </m:den>
                    </m:f>
                  </m:oMath>
                </a14:m>
                <a:r>
                  <a:rPr lang="en-US" altLang="zh-CN" dirty="0"/>
                  <a:t>×</a:t>
                </a:r>
                <a14:m>
                  <m:oMath xmlns:m="http://schemas.openxmlformats.org/officeDocument/2006/math">
                    <m:f>
                      <m:fPr>
                        <m:ctrlPr>
                          <a:rPr lang="zh-CN" altLang="zh-CN" i="1">
                            <a:latin typeface="Cambria Math" panose="02040503050406030204" pitchFamily="18" charset="0"/>
                          </a:rPr>
                        </m:ctrlPr>
                      </m:fPr>
                      <m:num>
                        <m:r>
                          <m:rPr>
                            <m:nor/>
                          </m:rPr>
                          <a:rPr lang="zh-CN" altLang="zh-CN"/>
                          <m:t>税前利润</m:t>
                        </m:r>
                      </m:num>
                      <m:den>
                        <m:r>
                          <m:rPr>
                            <m:nor/>
                          </m:rPr>
                          <a:rPr lang="zh-CN" altLang="zh-CN"/>
                          <m:t>息税前利润</m:t>
                        </m:r>
                      </m:den>
                    </m:f>
                  </m:oMath>
                </a14:m>
                <a:r>
                  <a:rPr lang="en-US" altLang="zh-CN" dirty="0"/>
                  <a:t>×</a:t>
                </a:r>
                <a14:m>
                  <m:oMath xmlns:m="http://schemas.openxmlformats.org/officeDocument/2006/math">
                    <m:f>
                      <m:fPr>
                        <m:ctrlPr>
                          <a:rPr lang="zh-CN" altLang="zh-CN" i="1">
                            <a:latin typeface="Cambria Math" panose="02040503050406030204" pitchFamily="18" charset="0"/>
                          </a:rPr>
                        </m:ctrlPr>
                      </m:fPr>
                      <m:num>
                        <m:r>
                          <m:rPr>
                            <m:nor/>
                          </m:rPr>
                          <a:rPr lang="zh-CN" altLang="zh-CN"/>
                          <m:t>资产总额</m:t>
                        </m:r>
                      </m:num>
                      <m:den>
                        <m:r>
                          <m:rPr>
                            <m:nor/>
                          </m:rPr>
                          <a:rPr lang="zh-CN" altLang="zh-CN"/>
                          <m:t>股东权益</m:t>
                        </m:r>
                      </m:den>
                    </m:f>
                  </m:oMath>
                </a14:m>
                <a:r>
                  <a:rPr lang="en-US" altLang="zh-CN" dirty="0"/>
                  <a:t>×</a:t>
                </a:r>
                <a14:m>
                  <m:oMath xmlns:m="http://schemas.openxmlformats.org/officeDocument/2006/math">
                    <m:f>
                      <m:fPr>
                        <m:ctrlPr>
                          <a:rPr lang="zh-CN" altLang="zh-CN" i="1">
                            <a:latin typeface="Cambria Math" panose="02040503050406030204" pitchFamily="18" charset="0"/>
                          </a:rPr>
                        </m:ctrlPr>
                      </m:fPr>
                      <m:num>
                        <m:r>
                          <m:rPr>
                            <m:nor/>
                          </m:rPr>
                          <a:rPr lang="zh-CN" altLang="zh-CN"/>
                          <m:t>净利润</m:t>
                        </m:r>
                      </m:num>
                      <m:den>
                        <m:r>
                          <m:rPr>
                            <m:nor/>
                          </m:rPr>
                          <a:rPr lang="zh-CN" altLang="zh-CN"/>
                          <m:t>税前利润</m:t>
                        </m:r>
                      </m:den>
                    </m:f>
                  </m:oMath>
                </a14:m>
                <a:endParaRPr lang="zh-CN" altLang="zh-CN" dirty="0"/>
              </a:p>
              <a:p>
                <a:r>
                  <a:rPr lang="zh-CN" altLang="zh-CN" dirty="0"/>
                  <a:t>　</a:t>
                </a:r>
                <a:r>
                  <a:rPr lang="en-US" altLang="zh-CN" dirty="0"/>
                  <a:t>=</a:t>
                </a:r>
                <a:r>
                  <a:rPr lang="zh-CN" altLang="zh-CN" dirty="0"/>
                  <a:t>销售利润率</a:t>
                </a:r>
                <a:r>
                  <a:rPr lang="en-US" altLang="zh-CN" dirty="0"/>
                  <a:t>×</a:t>
                </a:r>
                <a:r>
                  <a:rPr lang="zh-CN" altLang="zh-CN" dirty="0"/>
                  <a:t>总资产周转率</a:t>
                </a:r>
                <a:r>
                  <a:rPr lang="en-US" altLang="zh-CN" dirty="0"/>
                  <a:t>×</a:t>
                </a:r>
                <a:r>
                  <a:rPr lang="zh-CN" altLang="zh-CN" dirty="0"/>
                  <a:t>财务成本比率</a:t>
                </a:r>
                <a:r>
                  <a:rPr lang="en-US" altLang="zh-CN" dirty="0"/>
                  <a:t>×</a:t>
                </a:r>
                <a:r>
                  <a:rPr lang="zh-CN" altLang="zh-CN" dirty="0"/>
                  <a:t>权益乘数</a:t>
                </a:r>
                <a:r>
                  <a:rPr lang="en-US" altLang="zh-CN" dirty="0"/>
                  <a:t>×</a:t>
                </a:r>
                <a:r>
                  <a:rPr lang="zh-CN" altLang="zh-CN" dirty="0"/>
                  <a:t>税收效应比率</a:t>
                </a:r>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738" t="-397"/>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17</a:t>
            </a:fld>
            <a:endParaRPr lang="zh-CN" altLang="en-US" dirty="0">
              <a:solidFill>
                <a:srgbClr val="000000"/>
              </a:solidFill>
            </a:endParaRPr>
          </a:p>
        </p:txBody>
      </p:sp>
    </p:spTree>
    <p:extLst>
      <p:ext uri="{BB962C8B-B14F-4D97-AF65-F5344CB8AC3E}">
        <p14:creationId xmlns:p14="http://schemas.microsoft.com/office/powerpoint/2010/main" val="238156203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第四节　财务综合分析</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二、财务预警分析</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定量分析法</a:t>
            </a:r>
          </a:p>
          <a:p>
            <a:r>
              <a:rPr lang="en-US" altLang="zh-CN" dirty="0"/>
              <a:t>1.</a:t>
            </a:r>
            <a:r>
              <a:rPr lang="zh-CN" altLang="zh-CN" dirty="0"/>
              <a:t>单变量预警模型</a:t>
            </a:r>
          </a:p>
          <a:p>
            <a:r>
              <a:rPr lang="en-US" altLang="zh-CN" dirty="0"/>
              <a:t>2.</a:t>
            </a:r>
            <a:r>
              <a:rPr lang="zh-CN" altLang="zh-CN" dirty="0"/>
              <a:t>多变量预警模型</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定性分析法</a:t>
            </a:r>
          </a:p>
          <a:p>
            <a:r>
              <a:rPr lang="en-US" altLang="zh-CN" dirty="0"/>
              <a:t>1.</a:t>
            </a:r>
            <a:r>
              <a:rPr lang="zh-CN" altLang="zh-CN" dirty="0"/>
              <a:t>标准化检查法</a:t>
            </a:r>
          </a:p>
          <a:p>
            <a:r>
              <a:rPr lang="en-US" altLang="zh-CN" dirty="0"/>
              <a:t>2.</a:t>
            </a:r>
            <a:r>
              <a:rPr lang="zh-CN" altLang="zh-CN" dirty="0"/>
              <a:t>四阶段症状分析法</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18</a:t>
            </a:fld>
            <a:endParaRPr lang="zh-CN" altLang="en-US" dirty="0">
              <a:solidFill>
                <a:srgbClr val="000000"/>
              </a:solidFill>
            </a:endParaRPr>
          </a:p>
        </p:txBody>
      </p:sp>
    </p:spTree>
    <p:extLst>
      <p:ext uri="{BB962C8B-B14F-4D97-AF65-F5344CB8AC3E}">
        <p14:creationId xmlns:p14="http://schemas.microsoft.com/office/powerpoint/2010/main" val="204369469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latin typeface="汉仪铁线黑-65简" panose="00020600040101010101" charset="-122"/>
                <a:ea typeface="汉仪铁线黑-65简" panose="00020600040101010101" charset="-122"/>
                <a:cs typeface="汉仪铁线黑-65简" panose="00020600040101010101" charset="-122"/>
              </a:rPr>
              <a:t>目</a:t>
            </a:r>
            <a:r>
              <a:rPr lang="en-US" altLang="zh-CN" sz="3200" b="1" dirty="0">
                <a:latin typeface="汉仪铁线黑-65简" panose="00020600040101010101" charset="-122"/>
                <a:ea typeface="汉仪铁线黑-65简" panose="00020600040101010101" charset="-122"/>
                <a:cs typeface="汉仪铁线黑-65简" panose="00020600040101010101" charset="-122"/>
              </a:rPr>
              <a:t> </a:t>
            </a:r>
            <a:r>
              <a:rPr lang="zh-CN" altLang="en-US" sz="3200" b="1" dirty="0">
                <a:latin typeface="汉仪铁线黑-65简" panose="00020600040101010101" charset="-122"/>
                <a:ea typeface="汉仪铁线黑-65简" panose="00020600040101010101" charset="-122"/>
                <a:cs typeface="汉仪铁线黑-65简" panose="00020600040101010101" charset="-122"/>
              </a:rPr>
              <a:t>录  </a:t>
            </a:r>
            <a:r>
              <a:rPr lang="en-US" altLang="zh-CN" sz="3200" b="1" dirty="0" smtClean="0">
                <a:latin typeface="Arial" panose="020B0604020202020204" pitchFamily="34" charset="0"/>
                <a:ea typeface="黑体" panose="02010609060101010101" pitchFamily="49" charset="-122"/>
              </a:rPr>
              <a:t>content</a:t>
            </a:r>
            <a:endParaRPr lang="zh-CN" altLang="en-US" sz="3200"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2</a:t>
            </a:fld>
            <a:endParaRPr lang="zh-CN" altLang="en-US" dirty="0">
              <a:solidFill>
                <a:srgbClr val="000000"/>
              </a:solidFill>
            </a:endParaRPr>
          </a:p>
        </p:txBody>
      </p:sp>
      <p:grpSp>
        <p:nvGrpSpPr>
          <p:cNvPr id="6" name="组合 5"/>
          <p:cNvGrpSpPr/>
          <p:nvPr/>
        </p:nvGrpSpPr>
        <p:grpSpPr>
          <a:xfrm>
            <a:off x="1326145" y="1929586"/>
            <a:ext cx="6390109" cy="3075029"/>
            <a:chOff x="3009756" y="1946691"/>
            <a:chExt cx="6390109" cy="3075029"/>
          </a:xfrm>
        </p:grpSpPr>
        <p:grpSp>
          <p:nvGrpSpPr>
            <p:cNvPr id="7" name="组合 6"/>
            <p:cNvGrpSpPr/>
            <p:nvPr/>
          </p:nvGrpSpPr>
          <p:grpSpPr>
            <a:xfrm>
              <a:off x="3009756" y="1946691"/>
              <a:ext cx="6390109" cy="2279494"/>
              <a:chOff x="2488640" y="2139114"/>
              <a:chExt cx="6390109" cy="2279494"/>
            </a:xfrm>
          </p:grpSpPr>
          <p:grpSp>
            <p:nvGrpSpPr>
              <p:cNvPr id="12" name="Group 4"/>
              <p:cNvGrpSpPr/>
              <p:nvPr/>
            </p:nvGrpSpPr>
            <p:grpSpPr bwMode="auto">
              <a:xfrm>
                <a:off x="2488640" y="2139114"/>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第一节　财务分析基础</a:t>
                  </a:r>
                  <a:endParaRPr lang="zh-CN" altLang="zh-CN" sz="2000" dirty="0">
                    <a:solidFill>
                      <a:srgbClr val="000000"/>
                    </a:solidFill>
                    <a:latin typeface="微软雅黑" panose="020B0503020204020204" pitchFamily="34" charset="-122"/>
                    <a:ea typeface="微软雅黑" panose="020B0503020204020204" pitchFamily="34" charset="-122"/>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3" name="Group 8"/>
              <p:cNvGrpSpPr/>
              <p:nvPr/>
            </p:nvGrpSpPr>
            <p:grpSpPr bwMode="auto">
              <a:xfrm>
                <a:off x="2488640" y="2975707"/>
                <a:ext cx="6390109" cy="639332"/>
                <a:chOff x="0" y="0"/>
                <a:chExt cx="2982" cy="288"/>
              </a:xfrm>
            </p:grpSpPr>
            <p:sp>
              <p:nvSpPr>
                <p:cNvPr id="18"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第二节　财务分析概述</a:t>
                  </a:r>
                  <a:endParaRPr lang="zh-CN" altLang="en-US" sz="2000"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20"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nvGrpSpPr>
              <p:cNvPr id="14" name="Group 12"/>
              <p:cNvGrpSpPr/>
              <p:nvPr/>
            </p:nvGrpSpPr>
            <p:grpSpPr bwMode="auto">
              <a:xfrm>
                <a:off x="2488640" y="3779276"/>
                <a:ext cx="6390109" cy="639332"/>
                <a:chOff x="0" y="0"/>
                <a:chExt cx="2982" cy="288"/>
              </a:xfrm>
            </p:grpSpPr>
            <p:sp>
              <p:nvSpPr>
                <p:cNvPr id="15"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6"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0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第三节　财务指标分析</a:t>
                  </a:r>
                  <a:endParaRPr lang="zh-CN" altLang="en-US" sz="2000"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17"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grpSp>
          <p:nvGrpSpPr>
            <p:cNvPr id="8" name="Group 4"/>
            <p:cNvGrpSpPr/>
            <p:nvPr/>
          </p:nvGrpSpPr>
          <p:grpSpPr bwMode="auto">
            <a:xfrm>
              <a:off x="3009756" y="4382388"/>
              <a:ext cx="6390109" cy="639332"/>
              <a:chOff x="0" y="0"/>
              <a:chExt cx="2982" cy="288"/>
            </a:xfrm>
          </p:grpSpPr>
          <p:sp>
            <p:nvSpPr>
              <p:cNvPr id="9"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 name="Rectangle 6"/>
              <p:cNvSpPr>
                <a:spLocks noChangeArrowheads="1"/>
              </p:cNvSpPr>
              <p:nvPr/>
            </p:nvSpPr>
            <p:spPr bwMode="auto">
              <a:xfrm>
                <a:off x="299" y="67"/>
                <a:ext cx="2639"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rgbClr val="000000"/>
                    </a:solidFill>
                    <a:latin typeface="微软雅黑" panose="020B0503020204020204" pitchFamily="34" charset="-122"/>
                    <a:ea typeface="微软雅黑" panose="020B0503020204020204" pitchFamily="34" charset="-122"/>
                  </a:rPr>
                  <a:t>第四</a:t>
                </a:r>
                <a:r>
                  <a:rPr lang="zh-CN" altLang="en-US" sz="2000" dirty="0">
                    <a:solidFill>
                      <a:srgbClr val="000000"/>
                    </a:solidFill>
                    <a:latin typeface="微软雅黑" panose="020B0503020204020204" pitchFamily="34" charset="-122"/>
                    <a:ea typeface="微软雅黑" panose="020B0503020204020204" pitchFamily="34" charset="-122"/>
                  </a:rPr>
                  <a:t>节　财务综合分析</a:t>
                </a:r>
                <a:endParaRPr lang="zh-CN" altLang="en-US" sz="2000"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11"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675371388"/>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财务分析基础</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一、基本财务报表</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资产负债表</a:t>
            </a:r>
          </a:p>
          <a:p>
            <a:r>
              <a:rPr lang="en-US" altLang="zh-CN" dirty="0"/>
              <a:t>1.</a:t>
            </a:r>
            <a:r>
              <a:rPr lang="zh-CN" altLang="zh-CN" dirty="0"/>
              <a:t>资产负债表概述及结构</a:t>
            </a:r>
          </a:p>
          <a:p>
            <a:r>
              <a:rPr lang="zh-CN" altLang="zh-CN" dirty="0"/>
              <a:t>资产负债表是反映企业某一特定日期财务状况的报表。资产负债表由三个部分组成</a:t>
            </a:r>
            <a:r>
              <a:rPr lang="en-US" altLang="zh-CN" dirty="0"/>
              <a:t>,</a:t>
            </a:r>
            <a:r>
              <a:rPr lang="zh-CN" altLang="zh-CN" dirty="0"/>
              <a:t>分别为资产、负债和所有者权益。</a:t>
            </a:r>
            <a:endParaRPr lang="en-US" altLang="zh-CN" dirty="0" smtClean="0"/>
          </a:p>
          <a:p>
            <a:r>
              <a:rPr lang="en-US" altLang="zh-CN" dirty="0" smtClean="0"/>
              <a:t>2</a:t>
            </a:r>
            <a:r>
              <a:rPr lang="en-US" altLang="zh-CN" dirty="0"/>
              <a:t>.</a:t>
            </a:r>
            <a:r>
              <a:rPr lang="zh-CN" altLang="zh-CN" dirty="0"/>
              <a:t>资产负债表基本内容</a:t>
            </a:r>
          </a:p>
          <a:p>
            <a:r>
              <a:rPr lang="en-US" altLang="zh-CN" dirty="0"/>
              <a:t>(1)</a:t>
            </a:r>
            <a:r>
              <a:rPr lang="zh-CN" altLang="zh-CN" dirty="0"/>
              <a:t>资产的定义及确认条件</a:t>
            </a:r>
          </a:p>
          <a:p>
            <a:r>
              <a:rPr lang="en-US" altLang="zh-CN" dirty="0"/>
              <a:t>(2)</a:t>
            </a:r>
            <a:r>
              <a:rPr lang="zh-CN" altLang="zh-CN" dirty="0"/>
              <a:t>负债的定义及确认条件</a:t>
            </a:r>
          </a:p>
          <a:p>
            <a:r>
              <a:rPr lang="en-US" altLang="zh-CN" dirty="0"/>
              <a:t>(3)</a:t>
            </a:r>
            <a:r>
              <a:rPr lang="zh-CN" altLang="zh-CN" dirty="0"/>
              <a:t>所有者权益的定义及构成</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3</a:t>
            </a:fld>
            <a:endParaRPr lang="zh-CN" altLang="en-US" dirty="0">
              <a:solidFill>
                <a:srgbClr val="000000"/>
              </a:solidFill>
            </a:endParaRPr>
          </a:p>
        </p:txBody>
      </p:sp>
    </p:spTree>
    <p:extLst>
      <p:ext uri="{BB962C8B-B14F-4D97-AF65-F5344CB8AC3E}">
        <p14:creationId xmlns:p14="http://schemas.microsoft.com/office/powerpoint/2010/main" val="65437537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财务分析基础</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利润表</a:t>
            </a:r>
          </a:p>
          <a:p>
            <a:r>
              <a:rPr lang="en-US" altLang="zh-CN" dirty="0"/>
              <a:t>1.</a:t>
            </a:r>
            <a:r>
              <a:rPr lang="zh-CN" altLang="zh-CN" dirty="0"/>
              <a:t>利润表概述及其结构</a:t>
            </a:r>
          </a:p>
          <a:p>
            <a:r>
              <a:rPr lang="zh-CN" altLang="zh-CN" dirty="0"/>
              <a:t>利润表是反映企业一定期间内经营成果的</a:t>
            </a:r>
            <a:r>
              <a:rPr lang="zh-CN" altLang="zh-CN" dirty="0" smtClean="0"/>
              <a:t>报表</a:t>
            </a:r>
            <a:r>
              <a:rPr lang="en-US" altLang="zh-CN" dirty="0" smtClean="0"/>
              <a:t>,</a:t>
            </a:r>
            <a:r>
              <a:rPr lang="zh-CN" altLang="zh-CN" dirty="0" smtClean="0"/>
              <a:t>主要</a:t>
            </a:r>
            <a:r>
              <a:rPr lang="zh-CN" altLang="zh-CN" dirty="0"/>
              <a:t>由收入、费用、利润三个部分组成。企业一定期间内通过销售商品、提供劳务等方式创造的收入减去这一期间发生的费用就得出了本期的净利润。净利润作为评价企业盈利能力的基本指标</a:t>
            </a:r>
            <a:r>
              <a:rPr lang="en-US" altLang="zh-CN" dirty="0"/>
              <a:t>,</a:t>
            </a:r>
            <a:r>
              <a:rPr lang="zh-CN" altLang="zh-CN" dirty="0"/>
              <a:t>能够反映企业生产经营活动的成果</a:t>
            </a:r>
            <a:r>
              <a:rPr lang="zh-CN" altLang="zh-CN" dirty="0" smtClean="0"/>
              <a:t>。</a:t>
            </a:r>
            <a:endParaRPr lang="en-US" altLang="zh-CN" dirty="0" smtClean="0"/>
          </a:p>
          <a:p>
            <a:r>
              <a:rPr lang="en-US" altLang="zh-CN" dirty="0"/>
              <a:t>2.</a:t>
            </a:r>
            <a:r>
              <a:rPr lang="zh-CN" altLang="zh-CN" dirty="0"/>
              <a:t>利润表基本内容</a:t>
            </a:r>
          </a:p>
          <a:p>
            <a:r>
              <a:rPr lang="en-US" altLang="zh-CN" dirty="0"/>
              <a:t>(1)</a:t>
            </a:r>
            <a:r>
              <a:rPr lang="zh-CN" altLang="zh-CN" dirty="0"/>
              <a:t>收入的定义及确认条件</a:t>
            </a:r>
          </a:p>
          <a:p>
            <a:r>
              <a:rPr lang="en-US" altLang="zh-CN" dirty="0"/>
              <a:t>(2)</a:t>
            </a:r>
            <a:r>
              <a:rPr lang="zh-CN" altLang="zh-CN" dirty="0"/>
              <a:t>费用的定义及确认条件</a:t>
            </a:r>
          </a:p>
          <a:p>
            <a:r>
              <a:rPr lang="en-US" altLang="zh-CN" dirty="0"/>
              <a:t>(3)</a:t>
            </a:r>
            <a:r>
              <a:rPr lang="zh-CN" altLang="zh-CN" dirty="0"/>
              <a:t>利润的基本内容</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4</a:t>
            </a:fld>
            <a:endParaRPr lang="zh-CN" altLang="en-US" dirty="0">
              <a:solidFill>
                <a:srgbClr val="000000"/>
              </a:solidFill>
            </a:endParaRPr>
          </a:p>
        </p:txBody>
      </p:sp>
    </p:spTree>
    <p:extLst>
      <p:ext uri="{BB962C8B-B14F-4D97-AF65-F5344CB8AC3E}">
        <p14:creationId xmlns:p14="http://schemas.microsoft.com/office/powerpoint/2010/main" val="112314810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财务分析基础</a:t>
            </a:r>
            <a:endParaRPr lang="zh-CN" altLang="en-US" dirty="0"/>
          </a:p>
        </p:txBody>
      </p:sp>
      <p:sp>
        <p:nvSpPr>
          <p:cNvPr id="3" name="内容占位符 2"/>
          <p:cNvSpPr>
            <a:spLocks noGrp="1"/>
          </p:cNvSpPr>
          <p:nvPr>
            <p:ph idx="1"/>
          </p:nvPr>
        </p:nvSpPr>
        <p:spPr/>
        <p:txBody>
          <a:bodyPr/>
          <a:lstStyle/>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现金流量表</a:t>
            </a:r>
          </a:p>
          <a:p>
            <a:r>
              <a:rPr lang="en-US" altLang="zh-CN" dirty="0" smtClean="0"/>
              <a:t>1</a:t>
            </a:r>
            <a:r>
              <a:rPr lang="en-US" altLang="zh-CN" dirty="0"/>
              <a:t>.</a:t>
            </a:r>
            <a:r>
              <a:rPr lang="zh-CN" altLang="zh-CN" dirty="0"/>
              <a:t>现金流量表概述及基本结构</a:t>
            </a:r>
          </a:p>
          <a:p>
            <a:r>
              <a:rPr lang="zh-CN" altLang="zh-CN" dirty="0"/>
              <a:t>现金流量表是指反映企业在一定会计期间现金及现金等价物流入和流出的报表。与利润表采取权责发生制的编制原则不同</a:t>
            </a:r>
            <a:r>
              <a:rPr lang="en-US" altLang="zh-CN" dirty="0"/>
              <a:t>,</a:t>
            </a:r>
            <a:r>
              <a:rPr lang="zh-CN" altLang="zh-CN" dirty="0"/>
              <a:t>现金流量表采取收付实现制的原则编制。现金流量表将企业与现金相关的活动分为三个部分</a:t>
            </a:r>
            <a:r>
              <a:rPr lang="en-US" altLang="zh-CN" dirty="0"/>
              <a:t>,</a:t>
            </a:r>
            <a:r>
              <a:rPr lang="zh-CN" altLang="zh-CN" dirty="0"/>
              <a:t>即经营活动、投资活动、筹资活动。</a:t>
            </a:r>
          </a:p>
          <a:p>
            <a:r>
              <a:rPr lang="en-US" altLang="zh-CN" dirty="0"/>
              <a:t>2.</a:t>
            </a:r>
            <a:r>
              <a:rPr lang="zh-CN" altLang="zh-CN" dirty="0"/>
              <a:t>现金流量表基本内容</a:t>
            </a:r>
          </a:p>
          <a:p>
            <a:r>
              <a:rPr lang="en-US" altLang="zh-CN" dirty="0"/>
              <a:t>(1)</a:t>
            </a:r>
            <a:r>
              <a:rPr lang="zh-CN" altLang="zh-CN" dirty="0"/>
              <a:t>经营活动产生的现金流量</a:t>
            </a:r>
          </a:p>
          <a:p>
            <a:r>
              <a:rPr lang="en-US" altLang="zh-CN" dirty="0"/>
              <a:t>(2)</a:t>
            </a:r>
            <a:r>
              <a:rPr lang="zh-CN" altLang="zh-CN" dirty="0"/>
              <a:t>投资活动产生的现金流量</a:t>
            </a:r>
          </a:p>
          <a:p>
            <a:r>
              <a:rPr lang="en-US" altLang="zh-CN" dirty="0"/>
              <a:t>(3)</a:t>
            </a:r>
            <a:r>
              <a:rPr lang="zh-CN" altLang="zh-CN" dirty="0"/>
              <a:t>筹资活动产生的现金流量</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5</a:t>
            </a:fld>
            <a:endParaRPr lang="zh-CN" altLang="en-US" dirty="0">
              <a:solidFill>
                <a:srgbClr val="000000"/>
              </a:solidFill>
            </a:endParaRPr>
          </a:p>
        </p:txBody>
      </p:sp>
    </p:spTree>
    <p:extLst>
      <p:ext uri="{BB962C8B-B14F-4D97-AF65-F5344CB8AC3E}">
        <p14:creationId xmlns:p14="http://schemas.microsoft.com/office/powerpoint/2010/main" val="2824958433"/>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财务分析基础</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二、财务报表分析的局限性</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财务报表信息的披露</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财务报表信息的可靠性</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财务报表数据的可比性</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6</a:t>
            </a:fld>
            <a:endParaRPr lang="zh-CN" altLang="en-US" dirty="0">
              <a:solidFill>
                <a:srgbClr val="000000"/>
              </a:solidFill>
            </a:endParaRPr>
          </a:p>
        </p:txBody>
      </p:sp>
    </p:spTree>
    <p:extLst>
      <p:ext uri="{BB962C8B-B14F-4D97-AF65-F5344CB8AC3E}">
        <p14:creationId xmlns:p14="http://schemas.microsoft.com/office/powerpoint/2010/main" val="236570470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财务分析概述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一、财务分析目的</a:t>
            </a:r>
          </a:p>
          <a:p>
            <a:r>
              <a:rPr lang="zh-CN" altLang="zh-CN" dirty="0"/>
              <a:t>利用财务报表进行财务分析</a:t>
            </a:r>
            <a:r>
              <a:rPr lang="en-US" altLang="zh-CN" dirty="0"/>
              <a:t>,</a:t>
            </a:r>
            <a:r>
              <a:rPr lang="zh-CN" altLang="zh-CN" dirty="0"/>
              <a:t>就是利用过去的财务信息衡量企业现在的经营状况</a:t>
            </a:r>
            <a:r>
              <a:rPr lang="en-US" altLang="zh-CN" dirty="0"/>
              <a:t>,</a:t>
            </a:r>
            <a:r>
              <a:rPr lang="zh-CN" altLang="zh-CN" dirty="0"/>
              <a:t>从而预测企业未来的发展趋势</a:t>
            </a:r>
            <a:r>
              <a:rPr lang="en-US" altLang="zh-CN" dirty="0"/>
              <a:t>,</a:t>
            </a:r>
            <a:r>
              <a:rPr lang="zh-CN" altLang="zh-CN" dirty="0"/>
              <a:t>帮助企业管理者改善经营管理</a:t>
            </a:r>
            <a:r>
              <a:rPr lang="en-US" altLang="zh-CN" dirty="0"/>
              <a:t>,</a:t>
            </a:r>
            <a:r>
              <a:rPr lang="zh-CN" altLang="zh-CN" dirty="0"/>
              <a:t>帮助外部投资者作出投资决策</a:t>
            </a:r>
            <a:r>
              <a:rPr lang="zh-CN" altLang="zh-CN" dirty="0" smtClean="0"/>
              <a:t>。</a:t>
            </a:r>
            <a:endParaRPr lang="en-US" altLang="zh-CN" dirty="0" smtClean="0"/>
          </a:p>
          <a:p>
            <a:r>
              <a:rPr lang="zh-CN" altLang="zh-CN" dirty="0" smtClean="0"/>
              <a:t>财务</a:t>
            </a:r>
            <a:r>
              <a:rPr lang="zh-CN" altLang="zh-CN" dirty="0"/>
              <a:t>分析根据具体的分析目的</a:t>
            </a:r>
            <a:r>
              <a:rPr lang="en-US" altLang="zh-CN" dirty="0"/>
              <a:t>,</a:t>
            </a:r>
            <a:r>
              <a:rPr lang="zh-CN" altLang="zh-CN" dirty="0"/>
              <a:t>一般可以分为偿债能力分析、营运能力分析、盈利能力分析、成长能力分析。</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7</a:t>
            </a:fld>
            <a:endParaRPr lang="zh-CN" altLang="en-US" dirty="0">
              <a:solidFill>
                <a:srgbClr val="000000"/>
              </a:solidFill>
            </a:endParaRPr>
          </a:p>
        </p:txBody>
      </p:sp>
    </p:spTree>
    <p:extLst>
      <p:ext uri="{BB962C8B-B14F-4D97-AF65-F5344CB8AC3E}">
        <p14:creationId xmlns:p14="http://schemas.microsoft.com/office/powerpoint/2010/main" val="4260478671"/>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财务分析概述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二、财务分析方法</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比较分析法</a:t>
            </a:r>
          </a:p>
          <a:p>
            <a:r>
              <a:rPr lang="en-US" altLang="zh-CN" dirty="0"/>
              <a:t>1.</a:t>
            </a:r>
            <a:r>
              <a:rPr lang="zh-CN" altLang="zh-CN" dirty="0"/>
              <a:t>趋势分析</a:t>
            </a:r>
          </a:p>
          <a:p>
            <a:r>
              <a:rPr lang="en-US" altLang="zh-CN" dirty="0"/>
              <a:t>2.</a:t>
            </a:r>
            <a:r>
              <a:rPr lang="zh-CN" altLang="zh-CN" dirty="0"/>
              <a:t>横向分析</a:t>
            </a:r>
          </a:p>
          <a:p>
            <a:r>
              <a:rPr lang="en-US" altLang="zh-CN" dirty="0"/>
              <a:t>3.</a:t>
            </a:r>
            <a:r>
              <a:rPr lang="zh-CN" altLang="zh-CN" dirty="0"/>
              <a:t>财务比率分析</a:t>
            </a:r>
          </a:p>
          <a:p>
            <a:pPr marL="0" eaLnBrk="1" fontAlgn="auto" hangingPunct="1">
              <a:lnSpc>
                <a:spcPct val="125000"/>
              </a:lnSpc>
              <a:spcBef>
                <a:spcPts val="18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因素分析法</a:t>
            </a:r>
          </a:p>
          <a:p>
            <a:r>
              <a:rPr lang="zh-CN" altLang="zh-CN" dirty="0"/>
              <a:t>因素分析法</a:t>
            </a:r>
            <a:r>
              <a:rPr lang="en-US" altLang="zh-CN" dirty="0"/>
              <a:t>,</a:t>
            </a:r>
            <a:r>
              <a:rPr lang="zh-CN" altLang="zh-CN" dirty="0"/>
              <a:t>是指根据某一财务指标与各组成因素之间的内在依存关系</a:t>
            </a:r>
            <a:r>
              <a:rPr lang="en-US" altLang="zh-CN" dirty="0"/>
              <a:t>,</a:t>
            </a:r>
            <a:r>
              <a:rPr lang="zh-CN" altLang="zh-CN" dirty="0"/>
              <a:t>确定各因素对该财务指标影响程度的一种方法。该方法将财务指标分解为各个可以量化的因素</a:t>
            </a:r>
            <a:r>
              <a:rPr lang="en-US" altLang="zh-CN" dirty="0"/>
              <a:t>,</a:t>
            </a:r>
            <a:r>
              <a:rPr lang="zh-CN" altLang="zh-CN" dirty="0"/>
              <a:t>顺次以各因素的实际值代替标准值</a:t>
            </a:r>
            <a:r>
              <a:rPr lang="en-US" altLang="zh-CN" dirty="0"/>
              <a:t>,</a:t>
            </a:r>
            <a:r>
              <a:rPr lang="zh-CN" altLang="zh-CN" dirty="0"/>
              <a:t>测定各因素对财务指标偏离标准值的影响程度</a:t>
            </a:r>
            <a:r>
              <a:rPr lang="en-US" altLang="zh-CN" dirty="0"/>
              <a:t>,</a:t>
            </a:r>
            <a:r>
              <a:rPr lang="zh-CN" altLang="zh-CN" dirty="0"/>
              <a:t>因此又称连环替代法。</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8</a:t>
            </a:fld>
            <a:endParaRPr lang="zh-CN" altLang="en-US" dirty="0">
              <a:solidFill>
                <a:srgbClr val="000000"/>
              </a:solidFill>
            </a:endParaRPr>
          </a:p>
        </p:txBody>
      </p:sp>
    </p:spTree>
    <p:extLst>
      <p:ext uri="{BB962C8B-B14F-4D97-AF65-F5344CB8AC3E}">
        <p14:creationId xmlns:p14="http://schemas.microsoft.com/office/powerpoint/2010/main" val="66788883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财务分析概述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charset="-122"/>
                <a:ea typeface="黑体" panose="02010609060101010101" charset="-122"/>
              </a:rPr>
              <a:t>三、财务分析程序</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一</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确定分析目标和内容</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二</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搜集相关资料</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三</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确定分析标准及选择分析方法</a:t>
            </a:r>
          </a:p>
          <a:p>
            <a:pPr marL="0"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四</a:t>
            </a:r>
            <a:r>
              <a:rPr lang="en-US" altLang="zh-CN" sz="2200" b="1" dirty="0">
                <a:latin typeface="楷体" panose="02010609060101010101" pitchFamily="49" charset="-122"/>
                <a:ea typeface="楷体" panose="02010609060101010101" pitchFamily="49" charset="-122"/>
                <a:cs typeface="楷体" panose="02010609060101010101" pitchFamily="49" charset="-122"/>
              </a:rPr>
              <a:t>)</a:t>
            </a:r>
            <a:r>
              <a:rPr lang="zh-CN" altLang="zh-CN" sz="2200" b="1" dirty="0">
                <a:latin typeface="楷体" panose="02010609060101010101" pitchFamily="49" charset="-122"/>
                <a:ea typeface="楷体" panose="02010609060101010101" pitchFamily="49" charset="-122"/>
                <a:cs typeface="楷体" panose="02010609060101010101" pitchFamily="49" charset="-122"/>
              </a:rPr>
              <a:t>撰写财务分析报告</a:t>
            </a:r>
          </a:p>
          <a:p>
            <a:endParaRPr lang="zh-CN" altLang="en-US" dirty="0"/>
          </a:p>
        </p:txBody>
      </p:sp>
      <p:sp>
        <p:nvSpPr>
          <p:cNvPr id="4" name="日期占位符 3"/>
          <p:cNvSpPr>
            <a:spLocks noGrp="1"/>
          </p:cNvSpPr>
          <p:nvPr>
            <p:ph type="dt" sz="half" idx="10"/>
          </p:nvPr>
        </p:nvSpPr>
        <p:spPr/>
        <p:txBody>
          <a:bodyPr/>
          <a:lstStyle/>
          <a:p>
            <a:fld id="{BB962C8B-B14F-4D97-AF65-F5344CB8AC3E}" type="datetime1">
              <a:rPr lang="zh-CN" altLang="en-US" smtClean="0">
                <a:solidFill>
                  <a:srgbClr val="000000"/>
                </a:solidFill>
              </a:rPr>
              <a:pPr/>
              <a:t>2024/3/15</a:t>
            </a:fld>
            <a:endParaRPr lang="zh-CN" altLang="en-US" dirty="0">
              <a:solidFill>
                <a:srgbClr val="000000"/>
              </a:solidFill>
            </a:endParaRPr>
          </a:p>
        </p:txBody>
      </p:sp>
      <p:sp>
        <p:nvSpPr>
          <p:cNvPr id="5" name="灯片编号占位符 4"/>
          <p:cNvSpPr>
            <a:spLocks noGrp="1"/>
          </p:cNvSpPr>
          <p:nvPr>
            <p:ph type="sldNum" sz="quarter" idx="12"/>
          </p:nvPr>
        </p:nvSpPr>
        <p:spPr/>
        <p:txBody>
          <a:bodyPr/>
          <a:lstStyle/>
          <a:p>
            <a:r>
              <a:rPr lang="en-US" altLang="zh-CN" smtClean="0">
                <a:solidFill>
                  <a:srgbClr val="000000"/>
                </a:solidFill>
              </a:rPr>
              <a:t>Page </a:t>
            </a:r>
            <a:fld id="{565CE74E-AB26-4998-AD42-012C4C1AD076}" type="slidenum">
              <a:rPr lang="zh-CN" altLang="en-US" smtClean="0">
                <a:solidFill>
                  <a:srgbClr val="000000"/>
                </a:solidFill>
              </a:rPr>
              <a:pPr/>
              <a:t>9</a:t>
            </a:fld>
            <a:endParaRPr lang="zh-CN" altLang="en-US" dirty="0">
              <a:solidFill>
                <a:srgbClr val="000000"/>
              </a:solidFill>
            </a:endParaRPr>
          </a:p>
        </p:txBody>
      </p:sp>
    </p:spTree>
    <p:extLst>
      <p:ext uri="{BB962C8B-B14F-4D97-AF65-F5344CB8AC3E}">
        <p14:creationId xmlns:p14="http://schemas.microsoft.com/office/powerpoint/2010/main" val="272758678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1102</Words>
  <Application>Microsoft Office PowerPoint</Application>
  <PresentationFormat>宽屏</PresentationFormat>
  <Paragraphs>164</Paragraphs>
  <Slides>18</Slides>
  <Notes>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18</vt:i4>
      </vt:variant>
    </vt:vector>
  </HeadingPairs>
  <TitlesOfParts>
    <vt:vector size="34" baseType="lpstr">
      <vt:lpstr>GungsuhChe</vt:lpstr>
      <vt:lpstr>方正粗黑宋简体</vt:lpstr>
      <vt:lpstr>汉仪铁线黑-65简</vt:lpstr>
      <vt:lpstr>黑体</vt:lpstr>
      <vt:lpstr>楷体</vt:lpstr>
      <vt:lpstr>锐字工房云字库准圆GBK</vt:lpstr>
      <vt:lpstr>宋体</vt:lpstr>
      <vt:lpstr>微软雅黑</vt:lpstr>
      <vt:lpstr>Arial</vt:lpstr>
      <vt:lpstr>Calibri</vt:lpstr>
      <vt:lpstr>Calibri Light</vt:lpstr>
      <vt:lpstr>Cambria Math</vt:lpstr>
      <vt:lpstr>Times New Roman</vt:lpstr>
      <vt:lpstr>Office 主题</vt:lpstr>
      <vt:lpstr>1_自定义设计方案</vt:lpstr>
      <vt:lpstr>默认设计模板</vt:lpstr>
      <vt:lpstr>第二章　财务分析</vt:lpstr>
      <vt:lpstr>目 录  content</vt:lpstr>
      <vt:lpstr>第一节　财务分析基础</vt:lpstr>
      <vt:lpstr>第一节　财务分析基础</vt:lpstr>
      <vt:lpstr>第一节　财务分析基础</vt:lpstr>
      <vt:lpstr>第一节　财务分析基础</vt:lpstr>
      <vt:lpstr>第二节　财务分析概述</vt:lpstr>
      <vt:lpstr>第二节　财务分析概述</vt:lpstr>
      <vt:lpstr>第二节　财务分析概述</vt:lpstr>
      <vt:lpstr>第三节　财务指标分析</vt:lpstr>
      <vt:lpstr>第三节　财务指标分析</vt:lpstr>
      <vt:lpstr>第三节　财务指标分析</vt:lpstr>
      <vt:lpstr>第三节　财务指标分析</vt:lpstr>
      <vt:lpstr>第三节　财务指标分析</vt:lpstr>
      <vt:lpstr>第三节　财务指标分析</vt:lpstr>
      <vt:lpstr>第四节　财务综合分析</vt:lpstr>
      <vt:lpstr>第四节　财务综合分析</vt:lpstr>
      <vt:lpstr>第四节　财务综合分析</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财务分析</dc:title>
  <dc:creator>s_cc@winning.com.cn</dc:creator>
  <cp:lastModifiedBy>s_cc@winning.com.cn</cp:lastModifiedBy>
  <cp:revision>1</cp:revision>
  <dcterms:created xsi:type="dcterms:W3CDTF">2024-03-15T14:02:47Z</dcterms:created>
  <dcterms:modified xsi:type="dcterms:W3CDTF">2024-03-15T14:05:17Z</dcterms:modified>
</cp:coreProperties>
</file>